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06" r:id="rId2"/>
    <p:sldMasterId id="2147483712" r:id="rId3"/>
  </p:sldMasterIdLst>
  <p:notesMasterIdLst>
    <p:notesMasterId r:id="rId39"/>
  </p:notesMasterIdLst>
  <p:handoutMasterIdLst>
    <p:handoutMasterId r:id="rId40"/>
  </p:handoutMasterIdLst>
  <p:sldIdLst>
    <p:sldId id="256" r:id="rId4"/>
    <p:sldId id="384" r:id="rId5"/>
    <p:sldId id="385" r:id="rId6"/>
    <p:sldId id="386" r:id="rId7"/>
    <p:sldId id="356" r:id="rId8"/>
    <p:sldId id="366" r:id="rId9"/>
    <p:sldId id="370" r:id="rId10"/>
    <p:sldId id="372" r:id="rId11"/>
    <p:sldId id="373" r:id="rId12"/>
    <p:sldId id="374" r:id="rId13"/>
    <p:sldId id="375" r:id="rId14"/>
    <p:sldId id="376" r:id="rId15"/>
    <p:sldId id="378" r:id="rId16"/>
    <p:sldId id="379" r:id="rId17"/>
    <p:sldId id="380" r:id="rId18"/>
    <p:sldId id="381" r:id="rId19"/>
    <p:sldId id="382" r:id="rId20"/>
    <p:sldId id="365"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Lst>
  <p:sldSz cx="9144000" cy="5143500" type="screen16x9"/>
  <p:notesSz cx="6797675" cy="9926638"/>
  <p:embeddedFontLst>
    <p:embeddedFont>
      <p:font typeface="Segoe UI Light" panose="020B0502040204020203" pitchFamily="34" charset="0"/>
      <p:regular r:id="rId41"/>
      <p:italic r:id="rId42"/>
    </p:embeddedFont>
    <p:embeddedFont>
      <p:font typeface="Segoe UI" panose="020B0502040204020203" pitchFamily="34" charset="0"/>
      <p:regular r:id="rId43"/>
      <p:bold r:id="rId44"/>
      <p:italic r:id="rId45"/>
      <p:boldItalic r:id="rId46"/>
    </p:embeddedFont>
    <p:embeddedFont>
      <p:font typeface="Futura Medium" panose="00000800000000000000"/>
      <p:regular r:id="rId47"/>
      <p:bold r:id="rId48"/>
      <p:italic r:id="rId49"/>
      <p:boldItalic r:id="rId50"/>
    </p:embeddedFont>
    <p:embeddedFont>
      <p:font typeface="Rockwell" panose="02060603020205020403" pitchFamily="18" charset="0"/>
      <p:regular r:id="rId51"/>
      <p:bold r:id="rId52"/>
      <p:italic r:id="rId53"/>
      <p:boldItalic r:id="rId54"/>
    </p:embeddedFont>
  </p:embeddedFont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orient="horz" pos="2777" userDrawn="1">
          <p15:clr>
            <a:srgbClr val="A4A3A4"/>
          </p15:clr>
        </p15:guide>
        <p15:guide id="3" orient="horz" pos="1614" userDrawn="1">
          <p15:clr>
            <a:srgbClr val="A4A3A4"/>
          </p15:clr>
        </p15:guide>
        <p15:guide id="4" orient="horz" pos="1860" userDrawn="1">
          <p15:clr>
            <a:srgbClr val="A4A3A4"/>
          </p15:clr>
        </p15:guide>
        <p15:guide id="5" orient="horz" pos="912" userDrawn="1">
          <p15:clr>
            <a:srgbClr val="A4A3A4"/>
          </p15:clr>
        </p15:guide>
        <p15:guide id="6" orient="horz" pos="178" userDrawn="1">
          <p15:clr>
            <a:srgbClr val="A4A3A4"/>
          </p15:clr>
        </p15:guide>
        <p15:guide id="7" pos="612" userDrawn="1">
          <p15:clr>
            <a:srgbClr val="A4A3A4"/>
          </p15:clr>
        </p15:guide>
        <p15:guide id="8" pos="5258" userDrawn="1">
          <p15:clr>
            <a:srgbClr val="A4A3A4"/>
          </p15:clr>
        </p15:guide>
        <p15:guide id="9" pos="2948" userDrawn="1">
          <p15:clr>
            <a:srgbClr val="A4A3A4"/>
          </p15:clr>
        </p15:guide>
        <p15:guide id="10" pos="410" userDrawn="1">
          <p15:clr>
            <a:srgbClr val="A4A3A4"/>
          </p15:clr>
        </p15:guide>
        <p15:guide id="11" pos="2776" userDrawn="1">
          <p15:clr>
            <a:srgbClr val="A4A3A4"/>
          </p15:clr>
        </p15:guide>
      </p15:sldGuideLst>
    </p:ext>
    <p:ext uri="{2D200454-40CA-4A62-9FC3-DE9A4176ACB9}">
      <p15:notesGuideLst xmlns:p15="http://schemas.microsoft.com/office/powerpoint/2012/main">
        <p15:guide id="1" orient="horz" pos="2752">
          <p15:clr>
            <a:srgbClr val="A4A3A4"/>
          </p15:clr>
        </p15:guide>
        <p15:guide id="2" orient="horz" pos="5732">
          <p15:clr>
            <a:srgbClr val="A4A3A4"/>
          </p15:clr>
        </p15:guide>
        <p15:guide id="3" orient="horz" pos="2598">
          <p15:clr>
            <a:srgbClr val="A4A3A4"/>
          </p15:clr>
        </p15:guide>
        <p15:guide id="4" orient="horz" pos="823">
          <p15:clr>
            <a:srgbClr val="A4A3A4"/>
          </p15:clr>
        </p15:guide>
        <p15:guide id="5" pos="311">
          <p15:clr>
            <a:srgbClr val="A4A3A4"/>
          </p15:clr>
        </p15:guide>
        <p15:guide id="6" pos="39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DB"/>
    <a:srgbClr val="99CDB7"/>
    <a:srgbClr val="66B492"/>
    <a:srgbClr val="339B6E"/>
    <a:srgbClr val="DFD1DE"/>
    <a:srgbClr val="C0A2BD"/>
    <a:srgbClr val="A0749B"/>
    <a:srgbClr val="81457A"/>
    <a:srgbClr val="CCD7E6"/>
    <a:srgbClr val="99A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7172" autoAdjust="0"/>
  </p:normalViewPr>
  <p:slideViewPr>
    <p:cSldViewPr snapToGrid="0" showGuides="1">
      <p:cViewPr varScale="1">
        <p:scale>
          <a:sx n="114" d="100"/>
          <a:sy n="114" d="100"/>
        </p:scale>
        <p:origin x="162" y="90"/>
      </p:cViewPr>
      <p:guideLst>
        <p:guide orient="horz" pos="640"/>
        <p:guide orient="horz" pos="2777"/>
        <p:guide orient="horz" pos="1614"/>
        <p:guide orient="horz" pos="1860"/>
        <p:guide orient="horz" pos="912"/>
        <p:guide orient="horz" pos="178"/>
        <p:guide pos="612"/>
        <p:guide pos="5258"/>
        <p:guide pos="2948"/>
        <p:guide pos="410"/>
        <p:guide pos="27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0" d="100"/>
          <a:sy n="90" d="100"/>
        </p:scale>
        <p:origin x="-3762" y="-102"/>
      </p:cViewPr>
      <p:guideLst>
        <p:guide orient="horz" pos="2752"/>
        <p:guide orient="horz" pos="5732"/>
        <p:guide orient="horz" pos="2598"/>
        <p:guide orient="horz" pos="823"/>
        <p:guide pos="311"/>
        <p:guide pos="399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sz="1000"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688C09-A274-4C07-9395-CBE67C0DE912}" type="datetimeFigureOut">
              <a:rPr lang="en-GB" sz="1000" smtClean="0">
                <a:latin typeface="Arial" pitchFamily="34" charset="0"/>
                <a:cs typeface="Arial" pitchFamily="34" charset="0"/>
              </a:rPr>
              <a:pPr/>
              <a:t>06/10/2017</a:t>
            </a:fld>
            <a:endParaRPr lang="en-GB" sz="1000" dirty="0">
              <a:latin typeface="Arial" pitchFamily="34" charset="0"/>
              <a:cs typeface="Arial"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sz="10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8B005D9-1AAC-4E6D-B9B3-BB8CB4FD9D30}" type="slidenum">
              <a:rPr lang="en-GB" sz="1000" smtClean="0">
                <a:latin typeface="Arial" pitchFamily="34" charset="0"/>
                <a:cs typeface="Arial" pitchFamily="34" charset="0"/>
              </a:rPr>
              <a:pPr/>
              <a:t>‹#›</a:t>
            </a:fld>
            <a:endParaRPr lang="en-GB" sz="1000" dirty="0">
              <a:latin typeface="Arial" pitchFamily="34" charset="0"/>
              <a:cs typeface="Arial" pitchFamily="34" charset="0"/>
            </a:endParaRPr>
          </a:p>
        </p:txBody>
      </p:sp>
    </p:spTree>
    <p:extLst>
      <p:ext uri="{BB962C8B-B14F-4D97-AF65-F5344CB8AC3E}">
        <p14:creationId xmlns:p14="http://schemas.microsoft.com/office/powerpoint/2010/main" val="316961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000">
                <a:solidFill>
                  <a:schemeClr val="tx1"/>
                </a:solidFill>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000">
                <a:solidFill>
                  <a:schemeClr val="tx1"/>
                </a:solidFill>
                <a:latin typeface="Arial" pitchFamily="34" charset="0"/>
                <a:cs typeface="Arial" pitchFamily="34" charset="0"/>
              </a:defRPr>
            </a:lvl1pPr>
          </a:lstStyle>
          <a:p>
            <a:fld id="{E8910CE4-810D-4C84-B7AD-48C304FEA169}" type="datetimeFigureOut">
              <a:rPr lang="en-GB" smtClean="0"/>
              <a:pPr/>
              <a:t>06/10/2017</a:t>
            </a:fld>
            <a:endParaRPr lang="en-GB" dirty="0"/>
          </a:p>
        </p:txBody>
      </p:sp>
      <p:sp>
        <p:nvSpPr>
          <p:cNvPr id="4" name="Slide Image Placeholder 3"/>
          <p:cNvSpPr>
            <a:spLocks noGrp="1" noRot="1" noChangeAspect="1"/>
          </p:cNvSpPr>
          <p:nvPr>
            <p:ph type="sldImg" idx="2"/>
          </p:nvPr>
        </p:nvSpPr>
        <p:spPr>
          <a:xfrm>
            <a:off x="488950" y="1306513"/>
            <a:ext cx="5842000" cy="3286125"/>
          </a:xfrm>
          <a:prstGeom prst="rect">
            <a:avLst/>
          </a:prstGeom>
          <a:noFill/>
          <a:ln w="9525">
            <a:solidFill>
              <a:schemeClr val="tx1"/>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493714" y="4763385"/>
            <a:ext cx="5843586" cy="4316819"/>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00">
                <a:solidFill>
                  <a:schemeClr val="tx1"/>
                </a:solidFill>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00">
                <a:solidFill>
                  <a:schemeClr val="tx1"/>
                </a:solidFill>
                <a:latin typeface="Arial" pitchFamily="34" charset="0"/>
                <a:cs typeface="Arial" pitchFamily="34" charset="0"/>
              </a:defRPr>
            </a:lvl1pPr>
          </a:lstStyle>
          <a:p>
            <a:fld id="{DE799493-6412-4470-9830-D005B358D66E}" type="slidenum">
              <a:rPr lang="en-GB" smtClean="0"/>
              <a:pPr/>
              <a:t>‹#›</a:t>
            </a:fld>
            <a:endParaRPr lang="en-GB" dirty="0"/>
          </a:p>
        </p:txBody>
      </p:sp>
    </p:spTree>
    <p:extLst>
      <p:ext uri="{BB962C8B-B14F-4D97-AF65-F5344CB8AC3E}">
        <p14:creationId xmlns:p14="http://schemas.microsoft.com/office/powerpoint/2010/main" val="2174194092"/>
      </p:ext>
    </p:extLst>
  </p:cSld>
  <p:clrMap bg1="lt1" tx1="dk1" bg2="lt2" tx2="dk2" accent1="accent1" accent2="accent2" accent3="accent3" accent4="accent4" accent5="accent5" accent6="accent6" hlink="hlink" folHlink="folHlink"/>
  <p:notesStyle>
    <a:lvl1pPr marL="0" algn="l" defTabSz="914378" rtl="0" eaLnBrk="1" latinLnBrk="0" hangingPunct="1">
      <a:spcAft>
        <a:spcPts val="600"/>
      </a:spcAft>
      <a:defRPr sz="1000" kern="1200">
        <a:solidFill>
          <a:schemeClr val="tx1"/>
        </a:solidFill>
        <a:latin typeface="Arial" pitchFamily="34" charset="0"/>
        <a:ea typeface="+mn-ea"/>
        <a:cs typeface="Arial" pitchFamily="34" charset="0"/>
      </a:defRPr>
    </a:lvl1pPr>
    <a:lvl2pPr marL="85723" indent="-85723" algn="l" defTabSz="914378" rtl="0" eaLnBrk="1" latinLnBrk="0" hangingPunct="1">
      <a:spcAft>
        <a:spcPts val="600"/>
      </a:spcAft>
      <a:buFont typeface="Arial" pitchFamily="34" charset="0"/>
      <a:buChar char="•"/>
      <a:defRPr sz="1000" kern="1200">
        <a:solidFill>
          <a:schemeClr val="tx1"/>
        </a:solidFill>
        <a:latin typeface="Arial" pitchFamily="34" charset="0"/>
        <a:ea typeface="+mn-ea"/>
        <a:cs typeface="Arial" pitchFamily="34" charset="0"/>
      </a:defRPr>
    </a:lvl2pPr>
    <a:lvl3pPr marL="251994" indent="-143996" algn="l" defTabSz="914378" rtl="0" eaLnBrk="1" latinLnBrk="0" hangingPunct="1">
      <a:spcAft>
        <a:spcPts val="600"/>
      </a:spcAft>
      <a:buFont typeface="Symbol" pitchFamily="18" charset="2"/>
      <a:buChar char="-"/>
      <a:defRPr sz="1000" kern="1200">
        <a:solidFill>
          <a:schemeClr val="tx1"/>
        </a:solidFill>
        <a:latin typeface="Arial" pitchFamily="34" charset="0"/>
        <a:ea typeface="+mn-ea"/>
        <a:cs typeface="Arial" pitchFamily="34" charset="0"/>
      </a:defRPr>
    </a:lvl3pPr>
    <a:lvl4pPr marL="1371566" algn="l" defTabSz="914378" rtl="0" eaLnBrk="1" latinLnBrk="0" hangingPunct="1">
      <a:spcAft>
        <a:spcPts val="600"/>
      </a:spcAft>
      <a:defRPr sz="1000" kern="1200">
        <a:solidFill>
          <a:schemeClr val="tx1"/>
        </a:solidFill>
        <a:latin typeface="Futura Medium"/>
        <a:ea typeface="+mn-ea"/>
        <a:cs typeface="+mn-cs"/>
      </a:defRPr>
    </a:lvl4pPr>
    <a:lvl5pPr marL="1828754" algn="l" defTabSz="914378" rtl="0" eaLnBrk="1" latinLnBrk="0" hangingPunct="1">
      <a:spcAft>
        <a:spcPts val="600"/>
      </a:spcAft>
      <a:defRPr sz="1000" kern="1200">
        <a:solidFill>
          <a:schemeClr val="tx1"/>
        </a:solidFill>
        <a:latin typeface="Futura Medium"/>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orkingfamilies.org.uk/news/2017-mf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latin typeface="Futura Medium" pitchFamily="2"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Futura Medium" pitchFamily="2" charset="0"/>
              </a:rPr>
              <a:pPr/>
              <a:t>1</a:t>
            </a:fld>
            <a:endParaRPr lang="en-GB">
              <a:latin typeface="Futura Medium" pitchFamily="2" charset="0"/>
            </a:endParaRPr>
          </a:p>
        </p:txBody>
      </p:sp>
    </p:spTree>
    <p:extLst>
      <p:ext uri="{BB962C8B-B14F-4D97-AF65-F5344CB8AC3E}">
        <p14:creationId xmlns:p14="http://schemas.microsoft.com/office/powerpoint/2010/main" val="362929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r>
              <a:rPr lang="en-GB" sz="1000" kern="1200" dirty="0">
                <a:solidFill>
                  <a:schemeClr val="tx1"/>
                </a:solidFill>
                <a:effectLst/>
                <a:latin typeface="Arial" pitchFamily="34" charset="0"/>
                <a:ea typeface="+mn-ea"/>
                <a:cs typeface="Arial" pitchFamily="34" charset="0"/>
              </a:rPr>
              <a:t>Many young parents showed concern that exercising these rights would negatively impact them at work.  They felt it could jeopardise their job security if their manager viewed them as unreliable or a trouble maker.  There was also concern that it could jeopardise their relationships with their colleagues who may perceive them to be getting special treatment.</a:t>
            </a:r>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12</a:t>
            </a:fld>
            <a:endParaRPr lang="en-GB" dirty="0"/>
          </a:p>
        </p:txBody>
      </p:sp>
    </p:spTree>
    <p:extLst>
      <p:ext uri="{BB962C8B-B14F-4D97-AF65-F5344CB8AC3E}">
        <p14:creationId xmlns:p14="http://schemas.microsoft.com/office/powerpoint/2010/main" val="258131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13</a:t>
            </a:fld>
            <a:endParaRPr lang="en-GB" dirty="0"/>
          </a:p>
        </p:txBody>
      </p:sp>
    </p:spTree>
    <p:extLst>
      <p:ext uri="{BB962C8B-B14F-4D97-AF65-F5344CB8AC3E}">
        <p14:creationId xmlns:p14="http://schemas.microsoft.com/office/powerpoint/2010/main" val="119686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r>
              <a:rPr lang="en-GB" dirty="0"/>
              <a:t>Another quote here</a:t>
            </a:r>
          </a:p>
        </p:txBody>
      </p:sp>
      <p:sp>
        <p:nvSpPr>
          <p:cNvPr id="4" name="Slide Number Placeholder 3"/>
          <p:cNvSpPr>
            <a:spLocks noGrp="1"/>
          </p:cNvSpPr>
          <p:nvPr>
            <p:ph type="sldNum" sz="quarter" idx="10"/>
          </p:nvPr>
        </p:nvSpPr>
        <p:spPr/>
        <p:txBody>
          <a:bodyPr/>
          <a:lstStyle/>
          <a:p>
            <a:fld id="{DE799493-6412-4470-9830-D005B358D66E}" type="slidenum">
              <a:rPr lang="en-GB" smtClean="0"/>
              <a:pPr/>
              <a:t>14</a:t>
            </a:fld>
            <a:endParaRPr lang="en-GB" dirty="0"/>
          </a:p>
        </p:txBody>
      </p:sp>
    </p:spTree>
    <p:extLst>
      <p:ext uri="{BB962C8B-B14F-4D97-AF65-F5344CB8AC3E}">
        <p14:creationId xmlns:p14="http://schemas.microsoft.com/office/powerpoint/2010/main" val="229973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15</a:t>
            </a:fld>
            <a:endParaRPr lang="en-GB" dirty="0"/>
          </a:p>
        </p:txBody>
      </p:sp>
    </p:spTree>
    <p:extLst>
      <p:ext uri="{BB962C8B-B14F-4D97-AF65-F5344CB8AC3E}">
        <p14:creationId xmlns:p14="http://schemas.microsoft.com/office/powerpoint/2010/main" val="4141109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16</a:t>
            </a:fld>
            <a:endParaRPr lang="en-GB" dirty="0"/>
          </a:p>
        </p:txBody>
      </p:sp>
    </p:spTree>
    <p:extLst>
      <p:ext uri="{BB962C8B-B14F-4D97-AF65-F5344CB8AC3E}">
        <p14:creationId xmlns:p14="http://schemas.microsoft.com/office/powerpoint/2010/main" val="2148900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17</a:t>
            </a:fld>
            <a:endParaRPr lang="en-GB" dirty="0"/>
          </a:p>
        </p:txBody>
      </p:sp>
    </p:spTree>
    <p:extLst>
      <p:ext uri="{BB962C8B-B14F-4D97-AF65-F5344CB8AC3E}">
        <p14:creationId xmlns:p14="http://schemas.microsoft.com/office/powerpoint/2010/main" val="4011004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latin typeface="Futura Medium" pitchFamily="2" charset="0"/>
            </a:endParaRPr>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Futura Medium" pitchFamily="2"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a:ln>
                <a:noFill/>
              </a:ln>
              <a:solidFill>
                <a:srgbClr val="1D1D1D"/>
              </a:solidFill>
              <a:effectLst/>
              <a:uLnTx/>
              <a:uFillTx/>
              <a:latin typeface="Futura Medium" pitchFamily="2" charset="0"/>
              <a:ea typeface="+mn-ea"/>
              <a:cs typeface="Arial" pitchFamily="34" charset="0"/>
            </a:endParaRPr>
          </a:p>
        </p:txBody>
      </p:sp>
    </p:spTree>
    <p:extLst>
      <p:ext uri="{BB962C8B-B14F-4D97-AF65-F5344CB8AC3E}">
        <p14:creationId xmlns:p14="http://schemas.microsoft.com/office/powerpoint/2010/main" val="3531247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75365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15478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3582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A07FE-1CC3-644E-8CAC-8541BA6325F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41460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14987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72265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95881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7466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2848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28</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57214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29</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19789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30</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9758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31</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04739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32</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6677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5</a:t>
            </a:fld>
            <a:endParaRPr lang="en-GB" dirty="0"/>
          </a:p>
        </p:txBody>
      </p:sp>
    </p:spTree>
    <p:extLst>
      <p:ext uri="{BB962C8B-B14F-4D97-AF65-F5344CB8AC3E}">
        <p14:creationId xmlns:p14="http://schemas.microsoft.com/office/powerpoint/2010/main" val="3425836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33</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48863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US" sz="1000" b="1" kern="1200" cap="all" dirty="0">
                <a:solidFill>
                  <a:schemeClr val="tx1"/>
                </a:solidFill>
                <a:effectLst/>
                <a:latin typeface="Arial" pitchFamily="34" charset="0"/>
                <a:ea typeface="+mn-ea"/>
                <a:cs typeface="Arial" pitchFamily="34" charset="0"/>
              </a:rPr>
              <a:t>Case study - narrowing the gender pay gap</a:t>
            </a:r>
            <a:endParaRPr lang="en-GB" sz="1000" b="1" kern="1200" cap="all" dirty="0">
              <a:solidFill>
                <a:schemeClr val="tx1"/>
              </a:solidFill>
              <a:effectLst/>
              <a:latin typeface="Arial" pitchFamily="34" charset="0"/>
              <a:ea typeface="+mn-ea"/>
              <a:cs typeface="Arial" pitchFamily="34" charset="0"/>
            </a:endParaRPr>
          </a:p>
          <a:p>
            <a:r>
              <a:rPr lang="en-US" sz="1000" i="1" kern="1200" dirty="0">
                <a:solidFill>
                  <a:schemeClr val="tx1"/>
                </a:solidFill>
                <a:effectLst/>
                <a:latin typeface="Arial" pitchFamily="34" charset="0"/>
                <a:ea typeface="+mn-ea"/>
                <a:cs typeface="Arial" pitchFamily="34" charset="0"/>
              </a:rPr>
              <a:t>Following a successful negotiation by Unite the union, Barclays eliminated the lowest pay grade in its bank branches, giving around 6,500 staff – 80% women, and 50% part time workers - an immediate and significant pay rise as they moved into the next pay scale. More recent pay negotiations - an increase in the minimum pay rate for each grade - gave these staff a further decent pay rise.</a:t>
            </a:r>
            <a:endParaRPr lang="en-GB" sz="1000" i="1" kern="1200" dirty="0">
              <a:solidFill>
                <a:schemeClr val="tx1"/>
              </a:solidFill>
              <a:effectLst/>
              <a:latin typeface="Arial" pitchFamily="34" charset="0"/>
              <a:ea typeface="+mn-ea"/>
              <a:cs typeface="Arial" pitchFamily="34" charset="0"/>
            </a:endParaRPr>
          </a:p>
          <a:p>
            <a:r>
              <a:rPr lang="en-US" sz="1000" i="1" kern="1200" dirty="0">
                <a:solidFill>
                  <a:schemeClr val="tx1"/>
                </a:solidFill>
                <a:effectLst/>
                <a:latin typeface="Arial" pitchFamily="34" charset="0"/>
                <a:ea typeface="+mn-ea"/>
                <a:cs typeface="Arial" pitchFamily="34" charset="0"/>
              </a:rPr>
              <a:t>This promotion recognised and rewarded bank branch staff for the increases in their workloads and the changing roles. A significant number of women workers benefitted, and the bank’s gender pay gap narrowed as a result – good for the employer, as well as for the workers.</a:t>
            </a:r>
          </a:p>
          <a:p>
            <a:endParaRPr lang="en-US" sz="1000" i="1" kern="1200" dirty="0">
              <a:solidFill>
                <a:schemeClr val="tx1"/>
              </a:solidFill>
              <a:effectLst/>
              <a:latin typeface="Arial" pitchFamily="34" charset="0"/>
              <a:ea typeface="+mn-ea"/>
              <a:cs typeface="Arial" pitchFamily="34" charset="0"/>
            </a:endParaRPr>
          </a:p>
          <a:p>
            <a:r>
              <a:rPr lang="en-GB" sz="1000" kern="1200" dirty="0">
                <a:solidFill>
                  <a:schemeClr val="tx1"/>
                </a:solidFill>
                <a:effectLst/>
                <a:latin typeface="Arial" pitchFamily="34" charset="0"/>
                <a:ea typeface="+mn-ea"/>
                <a:cs typeface="Arial" pitchFamily="34" charset="0"/>
              </a:rPr>
              <a:t>A deal has been struck to end the long standing gender pay gap at the Met Office thanks to a plan agreed by Prospect union and management at the world's leading weather forecaster.</a:t>
            </a:r>
          </a:p>
          <a:p>
            <a:r>
              <a:rPr lang="en-GB" sz="1000" kern="1200" dirty="0">
                <a:solidFill>
                  <a:schemeClr val="tx1"/>
                </a:solidFill>
                <a:effectLst/>
                <a:latin typeface="Arial" pitchFamily="34" charset="0"/>
                <a:ea typeface="+mn-ea"/>
                <a:cs typeface="Arial" pitchFamily="34" charset="0"/>
              </a:rPr>
              <a:t>With equal pay firmly in the spotlight across the UK, including the high profile case at the BBC, the landmark deal will see equal pay in place by 2020, with many staff set to receive better pay as a result. The package was announced today (Monday) and is now subject to a vote of staff at the Met Office – with Prospect recommending that its members vote to accept the offer.</a:t>
            </a:r>
          </a:p>
          <a:p>
            <a:r>
              <a:rPr lang="en-GB" sz="1000" kern="1200" dirty="0">
                <a:solidFill>
                  <a:schemeClr val="tx1"/>
                </a:solidFill>
                <a:effectLst/>
                <a:latin typeface="Arial" pitchFamily="34" charset="0"/>
                <a:ea typeface="+mn-ea"/>
                <a:cs typeface="Arial" pitchFamily="34" charset="0"/>
              </a:rPr>
              <a:t>Prospect have managed to negotiate this offer directly with the Met Office despite the government's cap on public sector pay.</a:t>
            </a:r>
          </a:p>
          <a:p>
            <a:r>
              <a:rPr lang="en-GB" sz="1000" kern="1200" dirty="0">
                <a:solidFill>
                  <a:schemeClr val="tx1"/>
                </a:solidFill>
                <a:effectLst/>
                <a:latin typeface="Arial" pitchFamily="34" charset="0"/>
                <a:ea typeface="+mn-ea"/>
                <a:cs typeface="Arial" pitchFamily="34" charset="0"/>
              </a:rPr>
              <a:t>Prospect first asked the Met Office to conduct an equal pay audit in 2015. It showed the pay gap between men and women was 10.7% and this meant senior female meteorologists earned about £7,000 less than male colleagues. This audit was followed by the launching of high profile legal case for equal pay by 77 women, supported by Prospect.</a:t>
            </a:r>
          </a:p>
          <a:p>
            <a:endParaRPr lang="en-GB" sz="1000" i="1" kern="1200" dirty="0">
              <a:solidFill>
                <a:schemeClr val="tx1"/>
              </a:solidFill>
              <a:effectLst/>
              <a:latin typeface="Arial" pitchFamily="34" charset="0"/>
              <a:ea typeface="+mn-ea"/>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34</a:t>
            </a:fld>
            <a:endParaRPr kumimoji="0" lang="en-GB" sz="1000" b="0" i="0" u="none" strike="noStrike" kern="1200" cap="none" spc="0" normalizeH="0" baseline="0" noProof="0" dirty="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7041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6</a:t>
            </a:fld>
            <a:endParaRPr lang="en-GB" dirty="0"/>
          </a:p>
        </p:txBody>
      </p:sp>
    </p:spTree>
    <p:extLst>
      <p:ext uri="{BB962C8B-B14F-4D97-AF65-F5344CB8AC3E}">
        <p14:creationId xmlns:p14="http://schemas.microsoft.com/office/powerpoint/2010/main" val="163023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pPr lvl="0"/>
            <a:endParaRPr lang="en-GB" sz="1000" kern="1200" dirty="0">
              <a:solidFill>
                <a:schemeClr val="tx1"/>
              </a:solidFill>
              <a:effectLst/>
              <a:latin typeface="Arial" pitchFamily="34" charset="0"/>
              <a:ea typeface="+mn-ea"/>
              <a:cs typeface="Arial" pitchFamily="34" charset="0"/>
            </a:endParaRPr>
          </a:p>
          <a:p>
            <a:pPr lvl="0"/>
            <a:r>
              <a:rPr lang="en-GB" sz="1000" kern="1200" dirty="0">
                <a:solidFill>
                  <a:schemeClr val="tx1"/>
                </a:solidFill>
                <a:effectLst/>
                <a:latin typeface="Arial" pitchFamily="34" charset="0"/>
                <a:ea typeface="+mn-ea"/>
                <a:cs typeface="Arial" pitchFamily="34" charset="0"/>
              </a:rPr>
              <a:t>Shift</a:t>
            </a:r>
            <a:r>
              <a:rPr lang="en-GB" sz="1000" kern="1200" baseline="0" dirty="0">
                <a:solidFill>
                  <a:schemeClr val="tx1"/>
                </a:solidFill>
                <a:effectLst/>
                <a:latin typeface="Arial" pitchFamily="34" charset="0"/>
                <a:ea typeface="+mn-ea"/>
                <a:cs typeface="Arial" pitchFamily="34" charset="0"/>
              </a:rPr>
              <a:t> variability/</a:t>
            </a:r>
            <a:r>
              <a:rPr lang="en-GB" sz="1000" kern="1200" baseline="0" dirty="0" err="1">
                <a:solidFill>
                  <a:schemeClr val="tx1"/>
                </a:solidFill>
                <a:effectLst/>
                <a:latin typeface="Arial" pitchFamily="34" charset="0"/>
                <a:ea typeface="+mn-ea"/>
                <a:cs typeface="Arial" pitchFamily="34" charset="0"/>
              </a:rPr>
              <a:t>chaning</a:t>
            </a:r>
            <a:r>
              <a:rPr lang="en-GB" sz="1000" kern="1200" baseline="0" dirty="0">
                <a:solidFill>
                  <a:schemeClr val="tx1"/>
                </a:solidFill>
                <a:effectLst/>
                <a:latin typeface="Arial" pitchFamily="34" charset="0"/>
                <a:ea typeface="+mn-ea"/>
                <a:cs typeface="Arial" pitchFamily="34" charset="0"/>
              </a:rPr>
              <a:t> working hours is a major problem that was flagged up</a:t>
            </a:r>
            <a:endParaRPr lang="en-GB" sz="1000" kern="1200" dirty="0">
              <a:solidFill>
                <a:schemeClr val="tx1"/>
              </a:solidFill>
              <a:effectLst/>
              <a:latin typeface="Arial" pitchFamily="34" charset="0"/>
              <a:ea typeface="+mn-ea"/>
              <a:cs typeface="Arial" pitchFamily="34" charset="0"/>
            </a:endParaRPr>
          </a:p>
          <a:p>
            <a:pPr lvl="0"/>
            <a:endParaRPr lang="en-GB" sz="1000" kern="1200" dirty="0">
              <a:solidFill>
                <a:schemeClr val="tx1"/>
              </a:solidFill>
              <a:effectLst/>
              <a:latin typeface="Arial" pitchFamily="34" charset="0"/>
              <a:ea typeface="+mn-ea"/>
              <a:cs typeface="Arial" pitchFamily="34" charset="0"/>
            </a:endParaRPr>
          </a:p>
          <a:p>
            <a:pPr lvl="0"/>
            <a:r>
              <a:rPr lang="en-GB" sz="1000" kern="1200" dirty="0">
                <a:solidFill>
                  <a:schemeClr val="tx1"/>
                </a:solidFill>
                <a:effectLst/>
                <a:latin typeface="Arial" pitchFamily="34" charset="0"/>
                <a:ea typeface="+mn-ea"/>
                <a:cs typeface="Arial" pitchFamily="34" charset="0"/>
              </a:rPr>
              <a:t>How is it possible to organise</a:t>
            </a:r>
            <a:r>
              <a:rPr lang="en-GB" sz="1000" kern="1200" baseline="0" dirty="0">
                <a:solidFill>
                  <a:schemeClr val="tx1"/>
                </a:solidFill>
                <a:effectLst/>
                <a:latin typeface="Arial" pitchFamily="34" charset="0"/>
                <a:ea typeface="+mn-ea"/>
                <a:cs typeface="Arial" pitchFamily="34" charset="0"/>
              </a:rPr>
              <a:t> childcare – either through informal or formal networks</a:t>
            </a:r>
            <a:endParaRPr lang="en-GB" sz="1000" kern="1200" dirty="0">
              <a:solidFill>
                <a:schemeClr val="tx1"/>
              </a:solidFill>
              <a:effectLst/>
              <a:latin typeface="Arial" pitchFamily="34" charset="0"/>
              <a:ea typeface="+mn-ea"/>
              <a:cs typeface="Arial" pitchFamily="34" charset="0"/>
            </a:endParaRPr>
          </a:p>
          <a:p>
            <a:pPr lvl="0"/>
            <a:endParaRPr lang="en-GB" sz="1000" kern="1200" dirty="0">
              <a:solidFill>
                <a:schemeClr val="tx1"/>
              </a:solidFill>
              <a:effectLst/>
              <a:latin typeface="Arial" pitchFamily="34" charset="0"/>
              <a:ea typeface="+mn-ea"/>
              <a:cs typeface="Arial" pitchFamily="34" charset="0"/>
            </a:endParaRPr>
          </a:p>
          <a:p>
            <a:pPr lvl="0"/>
            <a:r>
              <a:rPr lang="en-GB" sz="1000" u="sng" kern="1200" dirty="0">
                <a:solidFill>
                  <a:srgbClr val="FF0000"/>
                </a:solidFill>
                <a:effectLst/>
                <a:latin typeface="Arial" pitchFamily="34" charset="0"/>
                <a:ea typeface="+mn-ea"/>
                <a:cs typeface="Arial" pitchFamily="34" charset="0"/>
              </a:rPr>
              <a:t>11%</a:t>
            </a:r>
            <a:r>
              <a:rPr lang="en-GB" sz="1000" u="sng" kern="1200" baseline="0" dirty="0">
                <a:solidFill>
                  <a:srgbClr val="FF0000"/>
                </a:solidFill>
                <a:effectLst/>
                <a:latin typeface="Arial" pitchFamily="34" charset="0"/>
                <a:ea typeface="+mn-ea"/>
                <a:cs typeface="Arial" pitchFamily="34" charset="0"/>
              </a:rPr>
              <a:t> of those surveyed found that there hours were “extremely changeable” – n – page . 10 on the scale.  Page 43 of the data table</a:t>
            </a:r>
          </a:p>
          <a:p>
            <a:pPr lvl="0"/>
            <a:endParaRPr lang="en-GB" sz="1000" u="sng" kern="1200" baseline="0" dirty="0">
              <a:solidFill>
                <a:srgbClr val="FF0000"/>
              </a:solidFill>
              <a:effectLst/>
              <a:latin typeface="Arial" pitchFamily="34" charset="0"/>
              <a:ea typeface="+mn-ea"/>
              <a:cs typeface="Arial" pitchFamily="34" charset="0"/>
            </a:endParaRPr>
          </a:p>
          <a:p>
            <a:pPr lvl="0"/>
            <a:r>
              <a:rPr lang="en-GB" sz="1000" u="sng" kern="1200" baseline="0" dirty="0">
                <a:solidFill>
                  <a:srgbClr val="FF0000"/>
                </a:solidFill>
                <a:effectLst/>
                <a:latin typeface="Arial" pitchFamily="34" charset="0"/>
                <a:ea typeface="+mn-ea"/>
                <a:cs typeface="Arial" pitchFamily="34" charset="0"/>
              </a:rPr>
              <a:t>Some sectors are affected much worse – hospitality for example</a:t>
            </a:r>
            <a:endParaRPr lang="en-GB" sz="1000" u="sng" kern="1200" dirty="0">
              <a:solidFill>
                <a:srgbClr val="FF0000"/>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pPr/>
              <a:t>7</a:t>
            </a:fld>
            <a:endParaRPr lang="en-GB" dirty="0"/>
          </a:p>
        </p:txBody>
      </p:sp>
    </p:spTree>
    <p:extLst>
      <p:ext uri="{BB962C8B-B14F-4D97-AF65-F5344CB8AC3E}">
        <p14:creationId xmlns:p14="http://schemas.microsoft.com/office/powerpoint/2010/main" val="131587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8</a:t>
            </a:fld>
            <a:endParaRPr lang="en-GB" dirty="0"/>
          </a:p>
        </p:txBody>
      </p:sp>
    </p:spTree>
    <p:extLst>
      <p:ext uri="{BB962C8B-B14F-4D97-AF65-F5344CB8AC3E}">
        <p14:creationId xmlns:p14="http://schemas.microsoft.com/office/powerpoint/2010/main" val="230264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r>
              <a:rPr lang="en-GB" dirty="0"/>
              <a:t>Stigma of asking for flexibility</a:t>
            </a:r>
            <a:r>
              <a:rPr lang="en-GB" baseline="0" dirty="0"/>
              <a:t> but then also real consequences for some parents who do ask</a:t>
            </a:r>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9</a:t>
            </a:fld>
            <a:endParaRPr lang="en-GB" dirty="0"/>
          </a:p>
        </p:txBody>
      </p:sp>
    </p:spTree>
    <p:extLst>
      <p:ext uri="{BB962C8B-B14F-4D97-AF65-F5344CB8AC3E}">
        <p14:creationId xmlns:p14="http://schemas.microsoft.com/office/powerpoint/2010/main" val="20694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r>
              <a:rPr lang="en-GB" sz="1000" kern="1200" dirty="0">
                <a:solidFill>
                  <a:schemeClr val="tx1"/>
                </a:solidFill>
                <a:effectLst/>
                <a:latin typeface="Arial" pitchFamily="34" charset="0"/>
                <a:ea typeface="+mn-ea"/>
                <a:cs typeface="Arial" pitchFamily="34" charset="0"/>
              </a:rPr>
              <a:t>Frowned upon for fathers to take leave</a:t>
            </a:r>
          </a:p>
          <a:p>
            <a:endParaRPr lang="en-GB" sz="1000" kern="1200" dirty="0">
              <a:solidFill>
                <a:schemeClr val="tx1"/>
              </a:solidFill>
              <a:effectLst/>
              <a:latin typeface="Arial" pitchFamily="34" charset="0"/>
              <a:ea typeface="+mn-ea"/>
              <a:cs typeface="Arial" pitchFamily="34" charset="0"/>
            </a:endParaRPr>
          </a:p>
          <a:p>
            <a:r>
              <a:rPr lang="en-GB" sz="1000" kern="1200" dirty="0">
                <a:solidFill>
                  <a:schemeClr val="tx1"/>
                </a:solidFill>
                <a:effectLst/>
                <a:latin typeface="Arial" pitchFamily="34" charset="0"/>
                <a:ea typeface="+mn-ea"/>
                <a:cs typeface="Arial" pitchFamily="34" charset="0"/>
              </a:rPr>
              <a:t>Working families – Modern Index report</a:t>
            </a:r>
            <a:r>
              <a:rPr lang="en-GB" sz="1000" kern="1200" baseline="0" dirty="0">
                <a:solidFill>
                  <a:schemeClr val="tx1"/>
                </a:solidFill>
                <a:effectLst/>
                <a:latin typeface="Arial" pitchFamily="34" charset="0"/>
                <a:ea typeface="+mn-ea"/>
                <a:cs typeface="Arial" pitchFamily="34" charset="0"/>
              </a:rPr>
              <a:t> - </a:t>
            </a:r>
            <a:r>
              <a:rPr lang="en-GB" sz="1000" kern="1200" dirty="0">
                <a:solidFill>
                  <a:schemeClr val="tx1"/>
                </a:solidFill>
                <a:effectLst/>
                <a:latin typeface="Arial" pitchFamily="34" charset="0"/>
                <a:ea typeface="+mn-ea"/>
                <a:cs typeface="Arial" pitchFamily="34" charset="0"/>
              </a:rPr>
              <a:t> </a:t>
            </a:r>
            <a:r>
              <a:rPr lang="en-GB" sz="1000" u="sng" kern="1200" dirty="0">
                <a:solidFill>
                  <a:schemeClr val="tx1"/>
                </a:solidFill>
                <a:effectLst/>
                <a:latin typeface="Arial" pitchFamily="34" charset="0"/>
                <a:ea typeface="+mn-ea"/>
                <a:cs typeface="Arial" pitchFamily="34" charset="0"/>
                <a:hlinkClick r:id="rId3"/>
              </a:rPr>
              <a:t>nearly half of working fathers want to downshift into a less stressful job because they can’t balance the demands of work and family life</a:t>
            </a:r>
            <a:r>
              <a:rPr lang="en-GB" sz="1000" u="sng" kern="1200" dirty="0">
                <a:solidFill>
                  <a:schemeClr val="tx1"/>
                </a:solidFill>
                <a:effectLst/>
                <a:latin typeface="Arial" pitchFamily="34" charset="0"/>
                <a:ea typeface="+mn-ea"/>
                <a:cs typeface="Arial" pitchFamily="34" charset="0"/>
              </a:rPr>
              <a:t>. 7 out</a:t>
            </a:r>
            <a:r>
              <a:rPr lang="en-GB" sz="1000" u="sng" kern="1200" baseline="0" dirty="0">
                <a:solidFill>
                  <a:schemeClr val="tx1"/>
                </a:solidFill>
                <a:effectLst/>
                <a:latin typeface="Arial" pitchFamily="34" charset="0"/>
                <a:ea typeface="+mn-ea"/>
                <a:cs typeface="Arial" pitchFamily="34" charset="0"/>
              </a:rPr>
              <a:t> of 10 fathers consider flexible working needs before changing jobs</a:t>
            </a:r>
            <a:endParaRPr lang="en-GB" sz="1000" u="sng"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kern="1200" dirty="0">
                <a:solidFill>
                  <a:schemeClr val="tx1"/>
                </a:solidFill>
                <a:effectLst/>
                <a:latin typeface="Arial" pitchFamily="34" charset="0"/>
                <a:ea typeface="+mn-ea"/>
                <a:cs typeface="Arial" pitchFamily="34" charset="0"/>
              </a:rPr>
              <a:t>Bullet point 2 </a:t>
            </a:r>
            <a:r>
              <a:rPr lang="en-GB" dirty="0">
                <a:solidFill>
                  <a:srgbClr val="FF0000"/>
                </a:solidFill>
              </a:rPr>
              <a:t>– data tables 91</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10</a:t>
            </a:fld>
            <a:endParaRPr lang="en-GB" dirty="0"/>
          </a:p>
        </p:txBody>
      </p:sp>
    </p:spTree>
    <p:extLst>
      <p:ext uri="{BB962C8B-B14F-4D97-AF65-F5344CB8AC3E}">
        <p14:creationId xmlns:p14="http://schemas.microsoft.com/office/powerpoint/2010/main" val="372599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kern="1200" dirty="0">
                <a:solidFill>
                  <a:schemeClr val="tx1"/>
                </a:solidFill>
                <a:effectLst/>
                <a:latin typeface="Arial" pitchFamily="34" charset="0"/>
                <a:ea typeface="+mn-ea"/>
                <a:cs typeface="Arial" pitchFamily="34" charset="0"/>
              </a:rPr>
              <a:t>Some</a:t>
            </a:r>
            <a:r>
              <a:rPr lang="en-GB" sz="1000" kern="1200" baseline="0" dirty="0">
                <a:solidFill>
                  <a:schemeClr val="tx1"/>
                </a:solidFill>
                <a:effectLst/>
                <a:latin typeface="Arial" pitchFamily="34" charset="0"/>
                <a:ea typeface="+mn-ea"/>
                <a:cs typeface="Arial" pitchFamily="34" charset="0"/>
              </a:rPr>
              <a:t> line mangers will take active steps to make managing childcare more difficult.</a:t>
            </a:r>
            <a:endParaRPr lang="en-GB" sz="10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0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kern="1200" dirty="0">
                <a:solidFill>
                  <a:schemeClr val="tx1"/>
                </a:solidFill>
                <a:effectLst/>
                <a:latin typeface="Arial" pitchFamily="34" charset="0"/>
                <a:ea typeface="+mn-ea"/>
                <a:cs typeface="Arial" pitchFamily="34" charset="0"/>
              </a:rPr>
              <a:t>This type of behaviour was prevalent in large retail sites and “in home social care” sector.</a:t>
            </a:r>
          </a:p>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11</a:t>
            </a:fld>
            <a:endParaRPr lang="en-GB" dirty="0"/>
          </a:p>
        </p:txBody>
      </p:sp>
    </p:spTree>
    <p:extLst>
      <p:ext uri="{BB962C8B-B14F-4D97-AF65-F5344CB8AC3E}">
        <p14:creationId xmlns:p14="http://schemas.microsoft.com/office/powerpoint/2010/main" val="933023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UC Title Slide">
    <p:bg>
      <p:bgPr>
        <a:solidFill>
          <a:schemeClr val="accent1"/>
        </a:solidFill>
        <a:effectLst/>
      </p:bgPr>
    </p:bg>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7A3C8C01-7C1D-4C47-AA61-92B155D7879F}"/>
              </a:ext>
            </a:extLst>
          </p:cNvPr>
          <p:cNvSpPr/>
          <p:nvPr userDrawn="1"/>
        </p:nvSpPr>
        <p:spPr>
          <a:xfrm>
            <a:off x="0" y="246888"/>
            <a:ext cx="7434072" cy="4663440"/>
          </a:xfrm>
          <a:prstGeom prst="homePlate">
            <a:avLst>
              <a:gd name="adj" fmla="val 4653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Arrow: Pentagon 10">
            <a:extLst>
              <a:ext uri="{FF2B5EF4-FFF2-40B4-BE49-F238E27FC236}">
                <a16:creationId xmlns:a16="http://schemas.microsoft.com/office/drawing/2014/main" id="{C0A8E0C9-3BC0-4FFB-8327-588CE1D6F0F2}"/>
              </a:ext>
            </a:extLst>
          </p:cNvPr>
          <p:cNvSpPr/>
          <p:nvPr userDrawn="1"/>
        </p:nvSpPr>
        <p:spPr>
          <a:xfrm>
            <a:off x="0" y="0"/>
            <a:ext cx="6713982" cy="5143500"/>
          </a:xfrm>
          <a:prstGeom prst="homePlate">
            <a:avLst>
              <a:gd name="adj" fmla="val 46678"/>
            </a:avLst>
          </a:pr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Rectangle 2"/>
          <p:cNvSpPr>
            <a:spLocks noGrp="1" noChangeArrowheads="1"/>
          </p:cNvSpPr>
          <p:nvPr userDrawn="1">
            <p:ph type="ctrTitle"/>
          </p:nvPr>
        </p:nvSpPr>
        <p:spPr>
          <a:xfrm>
            <a:off x="641586" y="1064526"/>
            <a:ext cx="4640098" cy="1604735"/>
          </a:xfrm>
          <a:prstGeom prst="rect">
            <a:avLst/>
          </a:prstGeom>
          <a:noFill/>
        </p:spPr>
        <p:txBody>
          <a:bodyPr lIns="0" tIns="0" rIns="0" anchor="b"/>
          <a:lstStyle>
            <a:lvl1pPr>
              <a:lnSpc>
                <a:spcPct val="90000"/>
              </a:lnSpc>
              <a:defRPr sz="3800" b="0" kern="1200" cap="none" spc="0" baseline="0">
                <a:solidFill>
                  <a:schemeClr val="bg1"/>
                </a:solidFill>
                <a:latin typeface="Rockwell" panose="02060603020205020403" pitchFamily="18" charset="0"/>
                <a:cs typeface="Segoe UI" panose="020B0502040204020203" pitchFamily="34" charset="0"/>
              </a:defRPr>
            </a:lvl1pPr>
          </a:lstStyle>
          <a:p>
            <a:r>
              <a:rPr lang="en-GB" dirty="0"/>
              <a:t>Click to edit Master title style</a:t>
            </a:r>
          </a:p>
        </p:txBody>
      </p:sp>
      <p:sp>
        <p:nvSpPr>
          <p:cNvPr id="29" name="Rectangle 3"/>
          <p:cNvSpPr>
            <a:spLocks noGrp="1" noChangeArrowheads="1"/>
          </p:cNvSpPr>
          <p:nvPr userDrawn="1">
            <p:ph type="subTitle" idx="1"/>
          </p:nvPr>
        </p:nvSpPr>
        <p:spPr>
          <a:xfrm>
            <a:off x="641447" y="2621916"/>
            <a:ext cx="4642216" cy="903713"/>
          </a:xfrm>
          <a:prstGeom prst="rect">
            <a:avLst/>
          </a:prstGeom>
        </p:spPr>
        <p:txBody>
          <a:bodyPr lIns="0" tIns="0" rIns="0" bIns="0"/>
          <a:lstStyle>
            <a:lvl1pPr marL="0" indent="0">
              <a:spcBef>
                <a:spcPct val="0"/>
              </a:spcBef>
              <a:buFont typeface="Wingdings" pitchFamily="2" charset="2"/>
              <a:buNone/>
              <a:defRPr sz="2200" b="0" baseline="0">
                <a:solidFill>
                  <a:schemeClr val="bg1"/>
                </a:solidFill>
                <a:latin typeface="Rockwell" panose="02060603020205020403" pitchFamily="18" charset="0"/>
                <a:cs typeface="Segoe UI" panose="020B0502040204020203" pitchFamily="34" charset="0"/>
              </a:defRPr>
            </a:lvl1pPr>
          </a:lstStyle>
          <a:p>
            <a:r>
              <a:rPr lang="en-GB" dirty="0"/>
              <a:t>Click to edit Master subtitle style</a:t>
            </a:r>
          </a:p>
        </p:txBody>
      </p:sp>
      <p:pic>
        <p:nvPicPr>
          <p:cNvPr id="5" name="Picture 4">
            <a:extLst>
              <a:ext uri="{FF2B5EF4-FFF2-40B4-BE49-F238E27FC236}">
                <a16:creationId xmlns:a16="http://schemas.microsoft.com/office/drawing/2014/main" id="{EDC0F2BF-76B6-4F9D-AEA4-AF6690D7EC3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63934" y="392047"/>
            <a:ext cx="1422869" cy="904114"/>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8" name="Text Placeholder 32"/>
          <p:cNvSpPr>
            <a:spLocks noGrp="1"/>
          </p:cNvSpPr>
          <p:nvPr>
            <p:ph type="body" sz="quarter" idx="22"/>
          </p:nvPr>
        </p:nvSpPr>
        <p:spPr>
          <a:xfrm>
            <a:off x="724925" y="717795"/>
            <a:ext cx="7741063" cy="641001"/>
          </a:xfrm>
          <a:prstGeom prst="rect">
            <a:avLst/>
          </a:prstGeom>
        </p:spPr>
        <p:txBody>
          <a:bodyPr>
            <a:noAutofit/>
          </a:bodyPr>
          <a:lstStyle>
            <a:lvl1pPr>
              <a:defRPr sz="1865" b="1">
                <a:latin typeface="Arial" charset="0"/>
                <a:ea typeface="Arial" charset="0"/>
                <a:cs typeface="Arial" charset="0"/>
              </a:defRPr>
            </a:lvl1pPr>
          </a:lstStyle>
          <a:p>
            <a:pPr lvl="0"/>
            <a:r>
              <a:rPr lang="en-US" dirty="0"/>
              <a:t>Click to edit Master text styles</a:t>
            </a:r>
          </a:p>
        </p:txBody>
      </p:sp>
      <p:sp>
        <p:nvSpPr>
          <p:cNvPr id="11" name="Text Placeholder 5"/>
          <p:cNvSpPr>
            <a:spLocks noGrp="1"/>
          </p:cNvSpPr>
          <p:nvPr>
            <p:ph type="body" sz="quarter" idx="12"/>
          </p:nvPr>
        </p:nvSpPr>
        <p:spPr>
          <a:xfrm>
            <a:off x="724925" y="1462764"/>
            <a:ext cx="7741063" cy="2890966"/>
          </a:xfrm>
          <a:prstGeom prst="rect">
            <a:avLst/>
          </a:prstGeom>
        </p:spPr>
        <p:txBody>
          <a:bodyPr>
            <a:normAutofit/>
          </a:bodyPr>
          <a:lstStyle>
            <a:lvl1pPr marL="155951" indent="-155951">
              <a:spcBef>
                <a:spcPts val="819"/>
              </a:spcBef>
              <a:spcAft>
                <a:spcPts val="273"/>
              </a:spcAft>
              <a:buClr>
                <a:schemeClr val="tx2"/>
              </a:buClr>
              <a:buFont typeface="Arial" charset="0"/>
              <a:buChar char="•"/>
              <a:defRPr sz="1455">
                <a:latin typeface="Arial" charset="0"/>
                <a:ea typeface="Arial" charset="0"/>
                <a:cs typeface="Arial" charset="0"/>
              </a:defRPr>
            </a:lvl1pPr>
            <a:lvl2pPr marL="427421" indent="-219486">
              <a:spcBef>
                <a:spcPts val="0"/>
              </a:spcBef>
              <a:spcAft>
                <a:spcPts val="273"/>
              </a:spcAft>
              <a:buClr>
                <a:schemeClr val="tx2"/>
              </a:buClr>
              <a:buFont typeface="Arial" charset="0"/>
              <a:buChar char="•"/>
              <a:tabLst/>
              <a:defRPr sz="1273">
                <a:latin typeface="Arial" charset="0"/>
                <a:ea typeface="Arial" charset="0"/>
                <a:cs typeface="Arial" charset="0"/>
              </a:defRPr>
            </a:lvl2pPr>
            <a:lvl3pPr marL="651962" indent="-202881">
              <a:spcBef>
                <a:spcPts val="0"/>
              </a:spcBef>
              <a:spcAft>
                <a:spcPts val="273"/>
              </a:spcAft>
              <a:buClr>
                <a:schemeClr val="tx2"/>
              </a:buClr>
              <a:buFont typeface="Arial" charset="0"/>
              <a:buChar char="•"/>
              <a:tabLst/>
              <a:defRPr sz="1728">
                <a:latin typeface="Arial" charset="0"/>
                <a:ea typeface="Arial" charset="0"/>
                <a:cs typeface="Arial" charset="0"/>
              </a:defRPr>
            </a:lvl3pPr>
            <a:lvl4pPr marL="876502" indent="-202881">
              <a:spcBef>
                <a:spcPts val="0"/>
              </a:spcBef>
              <a:spcAft>
                <a:spcPts val="273"/>
              </a:spcAft>
              <a:buClr>
                <a:schemeClr val="tx2"/>
              </a:buClr>
              <a:buFont typeface="Arial" charset="0"/>
              <a:buChar char="•"/>
              <a:tabLst/>
              <a:defRPr sz="910" baseline="0">
                <a:latin typeface="Arial" charset="0"/>
                <a:ea typeface="Arial" charset="0"/>
                <a:cs typeface="Arial" charset="0"/>
              </a:defRPr>
            </a:lvl4pPr>
          </a:lstStyle>
          <a:p>
            <a:pPr lvl="0"/>
            <a:r>
              <a:rPr lang="en-US" dirty="0"/>
              <a:t>Click to edit Master text styles</a:t>
            </a:r>
          </a:p>
          <a:p>
            <a:pPr lvl="1"/>
            <a:r>
              <a:rPr lang="en-US" sz="1092" dirty="0"/>
              <a:t>Sub-bullet 1</a:t>
            </a:r>
          </a:p>
          <a:p>
            <a:pPr lvl="2"/>
            <a:r>
              <a:rPr lang="en-US" sz="1092" dirty="0"/>
              <a:t>Sub-bullet 2</a:t>
            </a:r>
          </a:p>
          <a:p>
            <a:pPr lvl="3"/>
            <a:r>
              <a:rPr lang="en-US" sz="1092" dirty="0"/>
              <a:t>Sub-bullet 3</a:t>
            </a:r>
          </a:p>
          <a:p>
            <a:pPr lvl="0"/>
            <a:endParaRPr lang="en-US" sz="1092" dirty="0"/>
          </a:p>
        </p:txBody>
      </p:sp>
      <p:sp>
        <p:nvSpPr>
          <p:cNvPr id="7" name="Holder 4"/>
          <p:cNvSpPr>
            <a:spLocks noGrp="1"/>
          </p:cNvSpPr>
          <p:nvPr>
            <p:ph type="sldNum" sz="quarter" idx="4"/>
          </p:nvPr>
        </p:nvSpPr>
        <p:spPr>
          <a:xfrm>
            <a:off x="8211115" y="4627731"/>
            <a:ext cx="254873" cy="138623"/>
          </a:xfrm>
          <a:prstGeom prst="rect">
            <a:avLst/>
          </a:prstGeom>
        </p:spPr>
        <p:txBody>
          <a:bodyPr lIns="0" tIns="0" rIns="0" bIns="0"/>
          <a:lstStyle>
            <a:lvl1pPr algn="r">
              <a:defRPr sz="637">
                <a:solidFill>
                  <a:schemeClr val="tx1"/>
                </a:solidFill>
                <a:latin typeface="Arial" charset="0"/>
                <a:ea typeface="Arial" charset="0"/>
                <a:cs typeface="Arial" charset="0"/>
              </a:defRPr>
            </a:lvl1pPr>
          </a:lstStyle>
          <a:p>
            <a:fld id="{B6F15528-21DE-4FAA-801E-634DDDAF4B2B}" type="slidenum">
              <a:rPr lang="uk-UA" smtClean="0">
                <a:solidFill>
                  <a:srgbClr val="000000"/>
                </a:solidFill>
              </a:rPr>
              <a:pPr/>
              <a:t>‹#›</a:t>
            </a:fld>
            <a:endParaRPr lang="uk-UA" dirty="0">
              <a:solidFill>
                <a:srgbClr val="000000"/>
              </a:solidFill>
            </a:endParaRPr>
          </a:p>
        </p:txBody>
      </p:sp>
      <p:sp>
        <p:nvSpPr>
          <p:cNvPr id="10" name="Holder 2"/>
          <p:cNvSpPr>
            <a:spLocks noGrp="1"/>
          </p:cNvSpPr>
          <p:nvPr>
            <p:ph type="ftr" sz="quarter" idx="3"/>
          </p:nvPr>
        </p:nvSpPr>
        <p:spPr>
          <a:xfrm>
            <a:off x="724925" y="4627731"/>
            <a:ext cx="1877322" cy="92704"/>
          </a:xfrm>
          <a:prstGeom prst="rect">
            <a:avLst/>
          </a:prstGeom>
        </p:spPr>
        <p:txBody>
          <a:bodyPr lIns="0" tIns="0" rIns="0" bIns="0"/>
          <a:lstStyle>
            <a:lvl1pPr>
              <a:defRPr sz="637" b="0" i="0">
                <a:solidFill>
                  <a:schemeClr val="tx1"/>
                </a:solidFill>
                <a:latin typeface="Arial"/>
                <a:cs typeface="Arial"/>
              </a:defRPr>
            </a:lvl1pPr>
          </a:lstStyle>
          <a:p>
            <a:pPr marL="5776">
              <a:lnSpc>
                <a:spcPts val="689"/>
              </a:lnSpc>
            </a:pPr>
            <a:r>
              <a:rPr lang="en-US">
                <a:solidFill>
                  <a:srgbClr val="000000"/>
                </a:solidFill>
              </a:rPr>
              <a:t>BritainThinks | Private and</a:t>
            </a:r>
            <a:r>
              <a:rPr lang="en-US" spc="-45">
                <a:solidFill>
                  <a:srgbClr val="000000"/>
                </a:solidFill>
              </a:rPr>
              <a:t> </a:t>
            </a:r>
            <a:r>
              <a:rPr lang="en-US">
                <a:solidFill>
                  <a:srgbClr val="000000"/>
                </a:solidFill>
              </a:rPr>
              <a:t>Confidential</a:t>
            </a:r>
            <a:endParaRPr lang="en-US" dirty="0">
              <a:solidFill>
                <a:srgbClr val="000000"/>
              </a:solidFill>
            </a:endParaRPr>
          </a:p>
        </p:txBody>
      </p:sp>
      <p:sp>
        <p:nvSpPr>
          <p:cNvPr id="9" name="Text Placeholder 3"/>
          <p:cNvSpPr>
            <a:spLocks noGrp="1"/>
          </p:cNvSpPr>
          <p:nvPr>
            <p:ph type="body" sz="quarter" idx="36" hasCustomPrompt="1"/>
          </p:nvPr>
        </p:nvSpPr>
        <p:spPr>
          <a:xfrm>
            <a:off x="724925" y="319122"/>
            <a:ext cx="4297632" cy="138623"/>
          </a:xfrm>
          <a:prstGeom prst="rect">
            <a:avLst/>
          </a:prstGeom>
        </p:spPr>
        <p:txBody>
          <a:bodyPr anchor="ctr"/>
          <a:lstStyle>
            <a:lvl1pPr>
              <a:defRPr sz="750">
                <a:latin typeface="Arial" charset="0"/>
                <a:ea typeface="Arial" charset="0"/>
                <a:cs typeface="Arial" charset="0"/>
              </a:defRPr>
            </a:lvl1pPr>
          </a:lstStyle>
          <a:p>
            <a:pPr lvl="0"/>
            <a:r>
              <a:rPr lang="en-US" dirty="0"/>
              <a:t>Section title</a:t>
            </a:r>
          </a:p>
        </p:txBody>
      </p:sp>
    </p:spTree>
    <p:extLst>
      <p:ext uri="{BB962C8B-B14F-4D97-AF65-F5344CB8AC3E}">
        <p14:creationId xmlns:p14="http://schemas.microsoft.com/office/powerpoint/2010/main" val="358504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White)">
    <p:spTree>
      <p:nvGrpSpPr>
        <p:cNvPr id="1" name=""/>
        <p:cNvGrpSpPr/>
        <p:nvPr/>
      </p:nvGrpSpPr>
      <p:grpSpPr>
        <a:xfrm>
          <a:off x="0" y="0"/>
          <a:ext cx="0" cy="0"/>
          <a:chOff x="0" y="0"/>
          <a:chExt cx="0" cy="0"/>
        </a:xfrm>
      </p:grpSpPr>
      <p:sp>
        <p:nvSpPr>
          <p:cNvPr id="9" name="Title 8"/>
          <p:cNvSpPr>
            <a:spLocks noGrp="1"/>
          </p:cNvSpPr>
          <p:nvPr>
            <p:ph type="title"/>
          </p:nvPr>
        </p:nvSpPr>
        <p:spPr>
          <a:xfrm>
            <a:off x="955322" y="1080567"/>
            <a:ext cx="7233357" cy="2203047"/>
          </a:xfrm>
          <a:prstGeom prst="rect">
            <a:avLst/>
          </a:prstGeom>
        </p:spPr>
        <p:txBody>
          <a:bodyPr anchor="ctr">
            <a:normAutofit/>
          </a:bodyPr>
          <a:lstStyle>
            <a:lvl1pPr algn="ctr">
              <a:defRPr sz="2683" b="1">
                <a:solidFill>
                  <a:schemeClr val="tx2"/>
                </a:solidFill>
                <a:latin typeface="Arial" charset="0"/>
                <a:ea typeface="Arial" charset="0"/>
                <a:cs typeface="Arial" charset="0"/>
              </a:defRPr>
            </a:lvl1pPr>
          </a:lstStyle>
          <a:p>
            <a:r>
              <a:rPr lang="en-US" dirty="0"/>
              <a:t>Click to edit Master title style</a:t>
            </a:r>
          </a:p>
        </p:txBody>
      </p:sp>
      <p:sp>
        <p:nvSpPr>
          <p:cNvPr id="13" name="Text Placeholder 12"/>
          <p:cNvSpPr>
            <a:spLocks noGrp="1"/>
          </p:cNvSpPr>
          <p:nvPr>
            <p:ph type="body" sz="quarter" idx="12"/>
          </p:nvPr>
        </p:nvSpPr>
        <p:spPr>
          <a:xfrm>
            <a:off x="2717784" y="3422237"/>
            <a:ext cx="3708432" cy="743680"/>
          </a:xfrm>
          <a:prstGeom prst="rect">
            <a:avLst/>
          </a:prstGeom>
        </p:spPr>
        <p:txBody>
          <a:bodyPr anchor="ctr"/>
          <a:lstStyle>
            <a:lvl1pPr marL="0" indent="0" algn="ctr">
              <a:spcBef>
                <a:spcPts val="0"/>
              </a:spcBef>
              <a:spcAft>
                <a:spcPts val="0"/>
              </a:spcAft>
              <a:buNone/>
              <a:defRPr sz="1455" b="0">
                <a:solidFill>
                  <a:schemeClr val="tx2"/>
                </a:solidFill>
                <a:latin typeface="Arial" charset="0"/>
                <a:ea typeface="Arial" charset="0"/>
                <a:cs typeface="Arial" charset="0"/>
              </a:defRPr>
            </a:lvl1pPr>
            <a:lvl2pPr>
              <a:defRPr sz="1046">
                <a:latin typeface="Arial" charset="0"/>
                <a:ea typeface="Arial" charset="0"/>
                <a:cs typeface="Arial" charset="0"/>
              </a:defRPr>
            </a:lvl2pPr>
            <a:lvl3pPr>
              <a:defRPr sz="1046">
                <a:latin typeface="Arial" charset="0"/>
                <a:ea typeface="Arial" charset="0"/>
                <a:cs typeface="Arial" charset="0"/>
              </a:defRPr>
            </a:lvl3pPr>
          </a:lstStyle>
          <a:p>
            <a:pPr lvl="0"/>
            <a:r>
              <a:rPr lang="en-US" dirty="0"/>
              <a:t>Click to edit Master text styles</a:t>
            </a:r>
          </a:p>
        </p:txBody>
      </p:sp>
      <p:sp>
        <p:nvSpPr>
          <p:cNvPr id="14" name="Holder 4"/>
          <p:cNvSpPr>
            <a:spLocks noGrp="1"/>
          </p:cNvSpPr>
          <p:nvPr>
            <p:ph type="sldNum" sz="quarter" idx="4"/>
          </p:nvPr>
        </p:nvSpPr>
        <p:spPr>
          <a:xfrm>
            <a:off x="8211115" y="4627731"/>
            <a:ext cx="254873" cy="138623"/>
          </a:xfrm>
          <a:prstGeom prst="rect">
            <a:avLst/>
          </a:prstGeom>
        </p:spPr>
        <p:txBody>
          <a:bodyPr lIns="0" tIns="0" rIns="0" bIns="0"/>
          <a:lstStyle>
            <a:lvl1pPr algn="r">
              <a:defRPr sz="637">
                <a:solidFill>
                  <a:schemeClr val="tx1"/>
                </a:solidFill>
                <a:latin typeface="Arial" charset="0"/>
                <a:ea typeface="Arial" charset="0"/>
                <a:cs typeface="Arial" charset="0"/>
              </a:defRPr>
            </a:lvl1pPr>
          </a:lstStyle>
          <a:p>
            <a:fld id="{B6F15528-21DE-4FAA-801E-634DDDAF4B2B}" type="slidenum">
              <a:rPr lang="uk-UA" smtClean="0">
                <a:solidFill>
                  <a:srgbClr val="000000"/>
                </a:solidFill>
              </a:rPr>
              <a:pPr/>
              <a:t>‹#›</a:t>
            </a:fld>
            <a:endParaRPr lang="uk-UA" dirty="0">
              <a:solidFill>
                <a:srgbClr val="000000"/>
              </a:solidFill>
            </a:endParaRPr>
          </a:p>
        </p:txBody>
      </p:sp>
      <p:sp>
        <p:nvSpPr>
          <p:cNvPr id="15" name="Holder 2"/>
          <p:cNvSpPr>
            <a:spLocks noGrp="1"/>
          </p:cNvSpPr>
          <p:nvPr>
            <p:ph type="ftr" sz="quarter" idx="3"/>
          </p:nvPr>
        </p:nvSpPr>
        <p:spPr>
          <a:xfrm>
            <a:off x="724925" y="4627731"/>
            <a:ext cx="1877322" cy="92704"/>
          </a:xfrm>
          <a:prstGeom prst="rect">
            <a:avLst/>
          </a:prstGeom>
        </p:spPr>
        <p:txBody>
          <a:bodyPr lIns="0" tIns="0" rIns="0" bIns="0"/>
          <a:lstStyle>
            <a:lvl1pPr>
              <a:defRPr sz="637" b="0" i="0">
                <a:solidFill>
                  <a:schemeClr val="tx1"/>
                </a:solidFill>
                <a:latin typeface="Arial"/>
                <a:cs typeface="Arial"/>
              </a:defRPr>
            </a:lvl1pPr>
          </a:lstStyle>
          <a:p>
            <a:pPr marL="5776">
              <a:lnSpc>
                <a:spcPts val="689"/>
              </a:lnSpc>
            </a:pPr>
            <a:r>
              <a:rPr lang="en-US">
                <a:solidFill>
                  <a:srgbClr val="000000"/>
                </a:solidFill>
              </a:rPr>
              <a:t>BritainThinks | Private and</a:t>
            </a:r>
            <a:r>
              <a:rPr lang="en-US" spc="-45">
                <a:solidFill>
                  <a:srgbClr val="000000"/>
                </a:solidFill>
              </a:rPr>
              <a:t> </a:t>
            </a:r>
            <a:r>
              <a:rPr lang="en-US">
                <a:solidFill>
                  <a:srgbClr val="000000"/>
                </a:solidFill>
              </a:rPr>
              <a:t>Confidential</a:t>
            </a:r>
            <a:endParaRPr lang="en-US" dirty="0">
              <a:solidFill>
                <a:srgbClr val="000000"/>
              </a:solidFill>
            </a:endParaRPr>
          </a:p>
        </p:txBody>
      </p:sp>
      <p:sp>
        <p:nvSpPr>
          <p:cNvPr id="10" name="Text Placeholder 3"/>
          <p:cNvSpPr>
            <a:spLocks noGrp="1"/>
          </p:cNvSpPr>
          <p:nvPr>
            <p:ph type="body" sz="quarter" idx="36" hasCustomPrompt="1"/>
          </p:nvPr>
        </p:nvSpPr>
        <p:spPr>
          <a:xfrm>
            <a:off x="722037" y="319122"/>
            <a:ext cx="4297632" cy="138623"/>
          </a:xfrm>
          <a:prstGeom prst="rect">
            <a:avLst/>
          </a:prstGeom>
        </p:spPr>
        <p:txBody>
          <a:bodyPr anchor="ctr"/>
          <a:lstStyle>
            <a:lvl1pPr>
              <a:defRPr sz="750">
                <a:solidFill>
                  <a:schemeClr val="tx1"/>
                </a:solidFill>
                <a:latin typeface="Arial" charset="0"/>
                <a:ea typeface="Arial" charset="0"/>
                <a:cs typeface="Arial" charset="0"/>
              </a:defRPr>
            </a:lvl1pPr>
          </a:lstStyle>
          <a:p>
            <a:pPr lvl="0"/>
            <a:r>
              <a:rPr lang="en-US" dirty="0"/>
              <a:t>Section title</a:t>
            </a:r>
          </a:p>
        </p:txBody>
      </p:sp>
    </p:spTree>
    <p:extLst>
      <p:ext uri="{BB962C8B-B14F-4D97-AF65-F5344CB8AC3E}">
        <p14:creationId xmlns:p14="http://schemas.microsoft.com/office/powerpoint/2010/main" val="81446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object 2"/>
          <p:cNvSpPr/>
          <p:nvPr userDrawn="1"/>
        </p:nvSpPr>
        <p:spPr>
          <a:xfrm>
            <a:off x="0" y="0"/>
            <a:ext cx="9144000" cy="5143211"/>
          </a:xfrm>
          <a:custGeom>
            <a:avLst/>
            <a:gdLst/>
            <a:ahLst/>
            <a:cxnLst/>
            <a:rect l="l" t="t" r="r" b="b"/>
            <a:pathLst>
              <a:path w="14230350" h="11308715">
                <a:moveTo>
                  <a:pt x="0" y="11308556"/>
                </a:moveTo>
                <a:lnTo>
                  <a:pt x="14229933" y="11308556"/>
                </a:lnTo>
                <a:lnTo>
                  <a:pt x="14229933" y="0"/>
                </a:lnTo>
                <a:lnTo>
                  <a:pt x="0" y="0"/>
                </a:lnTo>
                <a:lnTo>
                  <a:pt x="0" y="11308556"/>
                </a:lnTo>
                <a:close/>
              </a:path>
            </a:pathLst>
          </a:custGeom>
          <a:solidFill>
            <a:schemeClr val="tx2"/>
          </a:solidFill>
        </p:spPr>
        <p:txBody>
          <a:bodyPr wrap="square" lIns="0" tIns="0" rIns="0" bIns="0" rtlCol="0"/>
          <a:lstStyle/>
          <a:p>
            <a:pPr defTabSz="914400"/>
            <a:endParaRPr sz="819">
              <a:solidFill>
                <a:srgbClr val="000000"/>
              </a:solidFill>
            </a:endParaRPr>
          </a:p>
        </p:txBody>
      </p:sp>
      <p:sp>
        <p:nvSpPr>
          <p:cNvPr id="4" name="Holder 4"/>
          <p:cNvSpPr>
            <a:spLocks noGrp="1"/>
          </p:cNvSpPr>
          <p:nvPr>
            <p:ph type="sldNum" sz="quarter" idx="4"/>
          </p:nvPr>
        </p:nvSpPr>
        <p:spPr>
          <a:xfrm>
            <a:off x="8201739" y="4627731"/>
            <a:ext cx="254873" cy="138623"/>
          </a:xfrm>
          <a:prstGeom prst="rect">
            <a:avLst/>
          </a:prstGeom>
        </p:spPr>
        <p:txBody>
          <a:bodyPr lIns="0" tIns="0" rIns="0" bIns="0"/>
          <a:lstStyle>
            <a:lvl1pPr algn="r">
              <a:defRPr sz="637">
                <a:solidFill>
                  <a:schemeClr val="bg1"/>
                </a:solidFill>
                <a:latin typeface="Arial" charset="0"/>
                <a:ea typeface="Arial" charset="0"/>
                <a:cs typeface="Arial" charset="0"/>
              </a:defRPr>
            </a:lvl1pPr>
          </a:lstStyle>
          <a:p>
            <a:fld id="{B6F15528-21DE-4FAA-801E-634DDDAF4B2B}" type="slidenum">
              <a:rPr lang="uk-UA" smtClean="0">
                <a:solidFill>
                  <a:srgbClr val="FFFFFF"/>
                </a:solidFill>
              </a:rPr>
              <a:pPr/>
              <a:t>‹#›</a:t>
            </a:fld>
            <a:endParaRPr lang="uk-UA" dirty="0">
              <a:solidFill>
                <a:srgbClr val="FFFFFF"/>
              </a:solidFill>
            </a:endParaRPr>
          </a:p>
        </p:txBody>
      </p:sp>
      <p:sp>
        <p:nvSpPr>
          <p:cNvPr id="5" name="Holder 2"/>
          <p:cNvSpPr>
            <a:spLocks noGrp="1"/>
          </p:cNvSpPr>
          <p:nvPr>
            <p:ph type="ftr" sz="quarter" idx="3"/>
          </p:nvPr>
        </p:nvSpPr>
        <p:spPr>
          <a:xfrm>
            <a:off x="718123" y="4627731"/>
            <a:ext cx="1911970" cy="138623"/>
          </a:xfrm>
          <a:prstGeom prst="rect">
            <a:avLst/>
          </a:prstGeom>
        </p:spPr>
        <p:txBody>
          <a:bodyPr lIns="0" tIns="0" rIns="0" bIns="0"/>
          <a:lstStyle>
            <a:lvl1pPr>
              <a:defRPr sz="637" b="0" i="0">
                <a:solidFill>
                  <a:schemeClr val="bg1"/>
                </a:solidFill>
                <a:latin typeface="Arial"/>
                <a:cs typeface="Arial"/>
              </a:defRPr>
            </a:lvl1pPr>
          </a:lstStyle>
          <a:p>
            <a:pPr marL="5776">
              <a:lnSpc>
                <a:spcPts val="689"/>
              </a:lnSpc>
            </a:pPr>
            <a:r>
              <a:rPr lang="en-US">
                <a:solidFill>
                  <a:srgbClr val="FFFFFF"/>
                </a:solidFill>
              </a:rPr>
              <a:t>BritainThinks | Private and</a:t>
            </a:r>
            <a:r>
              <a:rPr lang="en-US" spc="-45">
                <a:solidFill>
                  <a:srgbClr val="FFFFFF"/>
                </a:solidFill>
              </a:rPr>
              <a:t> </a:t>
            </a:r>
            <a:r>
              <a:rPr lang="en-US">
                <a:solidFill>
                  <a:srgbClr val="FFFFFF"/>
                </a:solidFill>
              </a:rPr>
              <a:t>Confidential</a:t>
            </a:r>
            <a:endParaRPr lang="en-US" dirty="0">
              <a:solidFill>
                <a:srgbClr val="FFFFFF"/>
              </a:solidFill>
            </a:endParaRPr>
          </a:p>
        </p:txBody>
      </p:sp>
      <p:cxnSp>
        <p:nvCxnSpPr>
          <p:cNvPr id="12" name="Straight Connector 11"/>
          <p:cNvCxnSpPr/>
          <p:nvPr userDrawn="1"/>
        </p:nvCxnSpPr>
        <p:spPr>
          <a:xfrm>
            <a:off x="718123" y="495476"/>
            <a:ext cx="7738488" cy="31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7"/>
          <p:cNvSpPr>
            <a:spLocks noGrp="1"/>
          </p:cNvSpPr>
          <p:nvPr>
            <p:ph type="body" sz="quarter" idx="11" hasCustomPrompt="1"/>
          </p:nvPr>
        </p:nvSpPr>
        <p:spPr>
          <a:xfrm>
            <a:off x="718123" y="1203104"/>
            <a:ext cx="1184879" cy="1808692"/>
          </a:xfrm>
          <a:prstGeom prst="rect">
            <a:avLst/>
          </a:prstGeom>
        </p:spPr>
        <p:txBody>
          <a:bodyPr/>
          <a:lstStyle>
            <a:lvl1pPr marL="0" indent="0">
              <a:buNone/>
              <a:defRPr sz="7481" b="1">
                <a:solidFill>
                  <a:schemeClr val="bg1"/>
                </a:solidFill>
                <a:latin typeface="Arial" charset="0"/>
                <a:ea typeface="Arial" charset="0"/>
                <a:cs typeface="Arial" charset="0"/>
              </a:defRPr>
            </a:lvl1pPr>
          </a:lstStyle>
          <a:p>
            <a:pPr lvl="0"/>
            <a:r>
              <a:rPr lang="en-US" dirty="0"/>
              <a:t>#</a:t>
            </a:r>
          </a:p>
        </p:txBody>
      </p:sp>
      <p:sp>
        <p:nvSpPr>
          <p:cNvPr id="23" name="Text Placeholder 22"/>
          <p:cNvSpPr>
            <a:spLocks noGrp="1"/>
          </p:cNvSpPr>
          <p:nvPr>
            <p:ph type="body" sz="quarter" idx="12" hasCustomPrompt="1"/>
          </p:nvPr>
        </p:nvSpPr>
        <p:spPr>
          <a:xfrm>
            <a:off x="2020985" y="1199805"/>
            <a:ext cx="6435627" cy="838298"/>
          </a:xfrm>
          <a:prstGeom prst="rect">
            <a:avLst/>
          </a:prstGeom>
        </p:spPr>
        <p:txBody>
          <a:bodyPr/>
          <a:lstStyle>
            <a:lvl1pPr marL="0" indent="0">
              <a:lnSpc>
                <a:spcPct val="100000"/>
              </a:lnSpc>
              <a:spcAft>
                <a:spcPts val="546"/>
              </a:spcAft>
              <a:buNone/>
              <a:defRPr sz="2683" b="1">
                <a:solidFill>
                  <a:schemeClr val="bg1"/>
                </a:solidFill>
                <a:latin typeface="Arial" charset="0"/>
                <a:ea typeface="Arial" charset="0"/>
                <a:cs typeface="Arial" charset="0"/>
              </a:defRPr>
            </a:lvl1pPr>
            <a:lvl2pPr marL="415869" indent="-207935">
              <a:lnSpc>
                <a:spcPct val="100000"/>
              </a:lnSpc>
              <a:spcBef>
                <a:spcPts val="1046"/>
              </a:spcBef>
              <a:spcAft>
                <a:spcPts val="0"/>
              </a:spcAft>
              <a:buFont typeface="+mj-lt"/>
              <a:buAutoNum type="arabicPeriod"/>
              <a:defRPr sz="1273" b="0">
                <a:solidFill>
                  <a:schemeClr val="bg1"/>
                </a:solidFill>
                <a:latin typeface="Arial" charset="0"/>
                <a:ea typeface="Arial" charset="0"/>
                <a:cs typeface="Arial" charset="0"/>
              </a:defRPr>
            </a:lvl2pPr>
          </a:lstStyle>
          <a:p>
            <a:pPr lvl="0"/>
            <a:r>
              <a:rPr lang="en-US"/>
              <a:t>Section title</a:t>
            </a:r>
            <a:endParaRPr lang="en-US" dirty="0"/>
          </a:p>
        </p:txBody>
      </p:sp>
      <p:sp>
        <p:nvSpPr>
          <p:cNvPr id="7" name="Text Placeholder 6"/>
          <p:cNvSpPr>
            <a:spLocks noGrp="1"/>
          </p:cNvSpPr>
          <p:nvPr>
            <p:ph type="body" sz="quarter" idx="13" hasCustomPrompt="1"/>
          </p:nvPr>
        </p:nvSpPr>
        <p:spPr>
          <a:xfrm>
            <a:off x="2021010" y="2155880"/>
            <a:ext cx="6435602" cy="1933819"/>
          </a:xfrm>
          <a:prstGeom prst="rect">
            <a:avLst/>
          </a:prstGeom>
        </p:spPr>
        <p:txBody>
          <a:bodyPr/>
          <a:lstStyle>
            <a:lvl1pPr marL="427421" indent="-235370">
              <a:buFont typeface="Arial" charset="0"/>
              <a:buChar char="•"/>
              <a:tabLst/>
              <a:defRPr sz="1273">
                <a:solidFill>
                  <a:schemeClr val="bg1"/>
                </a:solidFill>
                <a:latin typeface="Arial" charset="0"/>
                <a:ea typeface="Arial" charset="0"/>
                <a:cs typeface="Arial" charset="0"/>
              </a:defRPr>
            </a:lvl1pPr>
            <a:lvl2pPr marL="415869" indent="-207935">
              <a:buFont typeface="+mj-lt"/>
              <a:buAutoNum type="arabicPeriod"/>
              <a:defRPr>
                <a:solidFill>
                  <a:schemeClr val="bg1"/>
                </a:solidFill>
              </a:defRPr>
            </a:lvl2pPr>
            <a:lvl3pPr marL="623804" indent="-207935">
              <a:buFont typeface="+mj-lt"/>
              <a:buAutoNum type="arabicPeriod"/>
              <a:defRPr>
                <a:solidFill>
                  <a:schemeClr val="bg1"/>
                </a:solidFill>
              </a:defRPr>
            </a:lvl3pPr>
            <a:lvl4pPr marL="779755" indent="-155951">
              <a:buFont typeface="+mj-lt"/>
              <a:buAutoNum type="arabicPeriod"/>
              <a:defRPr>
                <a:solidFill>
                  <a:schemeClr val="bg1"/>
                </a:solidFill>
              </a:defRPr>
            </a:lvl4pPr>
            <a:lvl5pPr marL="987689" indent="-155951">
              <a:buFont typeface="+mj-lt"/>
              <a:buAutoNum type="arabicPeriod"/>
              <a:defRPr>
                <a:solidFill>
                  <a:schemeClr val="bg1"/>
                </a:solidFill>
              </a:defRPr>
            </a:lvl5pPr>
          </a:lstStyle>
          <a:p>
            <a:pPr lvl="0"/>
            <a:r>
              <a:rPr lang="en-US" dirty="0"/>
              <a:t>Section content</a:t>
            </a:r>
          </a:p>
          <a:p>
            <a:pPr lvl="0"/>
            <a:endParaRPr lang="en-US" dirty="0"/>
          </a:p>
          <a:p>
            <a:pPr lvl="0"/>
            <a:r>
              <a:rPr lang="en-US" dirty="0"/>
              <a:t>Section content</a:t>
            </a:r>
          </a:p>
          <a:p>
            <a:pPr lvl="0"/>
            <a:endParaRPr lang="en-US" dirty="0"/>
          </a:p>
          <a:p>
            <a:pPr lvl="0"/>
            <a:r>
              <a:rPr lang="en-US" dirty="0"/>
              <a:t>Section content</a:t>
            </a:r>
          </a:p>
        </p:txBody>
      </p:sp>
      <p:sp>
        <p:nvSpPr>
          <p:cNvPr id="11" name="Text Placeholder 3"/>
          <p:cNvSpPr>
            <a:spLocks noGrp="1"/>
          </p:cNvSpPr>
          <p:nvPr>
            <p:ph type="body" sz="quarter" idx="36" hasCustomPrompt="1"/>
          </p:nvPr>
        </p:nvSpPr>
        <p:spPr>
          <a:xfrm>
            <a:off x="718123" y="314070"/>
            <a:ext cx="4297632" cy="138623"/>
          </a:xfrm>
          <a:prstGeom prst="rect">
            <a:avLst/>
          </a:prstGeom>
        </p:spPr>
        <p:txBody>
          <a:bodyPr anchor="ctr"/>
          <a:lstStyle>
            <a:lvl1pPr marL="0" indent="0">
              <a:buNone/>
              <a:defRPr sz="750">
                <a:solidFill>
                  <a:schemeClr val="bg1"/>
                </a:solidFill>
                <a:latin typeface="Arial" charset="0"/>
                <a:ea typeface="Arial" charset="0"/>
                <a:cs typeface="Arial" charset="0"/>
              </a:defRPr>
            </a:lvl1pPr>
          </a:lstStyle>
          <a:p>
            <a:pPr lvl="0"/>
            <a:r>
              <a:rPr lang="en-US" dirty="0"/>
              <a:t>Section title</a:t>
            </a:r>
          </a:p>
        </p:txBody>
      </p:sp>
      <p:cxnSp>
        <p:nvCxnSpPr>
          <p:cNvPr id="17" name="Straight Connector 16"/>
          <p:cNvCxnSpPr/>
          <p:nvPr userDrawn="1"/>
        </p:nvCxnSpPr>
        <p:spPr>
          <a:xfrm>
            <a:off x="718123" y="4512475"/>
            <a:ext cx="77384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98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UC Title Slide">
    <p:bg>
      <p:bgPr>
        <a:solidFill>
          <a:schemeClr val="accent1"/>
        </a:solidFill>
        <a:effectLst/>
      </p:bgPr>
    </p:bg>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7A3C8C01-7C1D-4C47-AA61-92B155D7879F}"/>
              </a:ext>
            </a:extLst>
          </p:cNvPr>
          <p:cNvSpPr/>
          <p:nvPr userDrawn="1"/>
        </p:nvSpPr>
        <p:spPr>
          <a:xfrm>
            <a:off x="0" y="246888"/>
            <a:ext cx="7434072" cy="4663440"/>
          </a:xfrm>
          <a:prstGeom prst="homePlate">
            <a:avLst>
              <a:gd name="adj" fmla="val 4653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Arrow: Pentagon 10">
            <a:extLst>
              <a:ext uri="{FF2B5EF4-FFF2-40B4-BE49-F238E27FC236}">
                <a16:creationId xmlns:a16="http://schemas.microsoft.com/office/drawing/2014/main" id="{C0A8E0C9-3BC0-4FFB-8327-588CE1D6F0F2}"/>
              </a:ext>
            </a:extLst>
          </p:cNvPr>
          <p:cNvSpPr/>
          <p:nvPr userDrawn="1"/>
        </p:nvSpPr>
        <p:spPr>
          <a:xfrm>
            <a:off x="0" y="0"/>
            <a:ext cx="6713982" cy="5143500"/>
          </a:xfrm>
          <a:prstGeom prst="homePlate">
            <a:avLst>
              <a:gd name="adj" fmla="val 46678"/>
            </a:avLst>
          </a:pr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Rectangle 2"/>
          <p:cNvSpPr>
            <a:spLocks noGrp="1" noChangeArrowheads="1"/>
          </p:cNvSpPr>
          <p:nvPr userDrawn="1">
            <p:ph type="ctrTitle"/>
          </p:nvPr>
        </p:nvSpPr>
        <p:spPr>
          <a:xfrm>
            <a:off x="641586" y="1064526"/>
            <a:ext cx="4640098" cy="1604735"/>
          </a:xfrm>
          <a:prstGeom prst="rect">
            <a:avLst/>
          </a:prstGeom>
          <a:noFill/>
        </p:spPr>
        <p:txBody>
          <a:bodyPr lIns="0" tIns="0" rIns="0" anchor="b"/>
          <a:lstStyle>
            <a:lvl1pPr>
              <a:lnSpc>
                <a:spcPct val="90000"/>
              </a:lnSpc>
              <a:defRPr sz="3800" b="0" kern="1200" cap="none" spc="0" baseline="0">
                <a:solidFill>
                  <a:schemeClr val="bg1"/>
                </a:solidFill>
                <a:latin typeface="Rockwell" panose="02060603020205020403" pitchFamily="18" charset="0"/>
                <a:cs typeface="Segoe UI" panose="020B0502040204020203" pitchFamily="34" charset="0"/>
              </a:defRPr>
            </a:lvl1pPr>
          </a:lstStyle>
          <a:p>
            <a:r>
              <a:rPr lang="en-GB" dirty="0"/>
              <a:t>Click to edit Master title style</a:t>
            </a:r>
          </a:p>
        </p:txBody>
      </p:sp>
      <p:sp>
        <p:nvSpPr>
          <p:cNvPr id="29" name="Rectangle 3"/>
          <p:cNvSpPr>
            <a:spLocks noGrp="1" noChangeArrowheads="1"/>
          </p:cNvSpPr>
          <p:nvPr userDrawn="1">
            <p:ph type="subTitle" idx="1"/>
          </p:nvPr>
        </p:nvSpPr>
        <p:spPr>
          <a:xfrm>
            <a:off x="641447" y="2621916"/>
            <a:ext cx="4642216" cy="903713"/>
          </a:xfrm>
          <a:prstGeom prst="rect">
            <a:avLst/>
          </a:prstGeom>
        </p:spPr>
        <p:txBody>
          <a:bodyPr lIns="0" tIns="0" rIns="0" bIns="0"/>
          <a:lstStyle>
            <a:lvl1pPr marL="0" indent="0">
              <a:spcBef>
                <a:spcPct val="0"/>
              </a:spcBef>
              <a:buFont typeface="Wingdings" pitchFamily="2" charset="2"/>
              <a:buNone/>
              <a:defRPr sz="2200" b="0" baseline="0">
                <a:solidFill>
                  <a:schemeClr val="bg1"/>
                </a:solidFill>
                <a:latin typeface="Rockwell" panose="02060603020205020403" pitchFamily="18" charset="0"/>
                <a:cs typeface="Segoe UI" panose="020B0502040204020203" pitchFamily="34" charset="0"/>
              </a:defRPr>
            </a:lvl1pPr>
          </a:lstStyle>
          <a:p>
            <a:r>
              <a:rPr lang="en-GB" dirty="0"/>
              <a:t>Click to edit Master subtitle style</a:t>
            </a:r>
          </a:p>
        </p:txBody>
      </p:sp>
      <p:pic>
        <p:nvPicPr>
          <p:cNvPr id="5" name="Picture 4">
            <a:extLst>
              <a:ext uri="{FF2B5EF4-FFF2-40B4-BE49-F238E27FC236}">
                <a16:creationId xmlns:a16="http://schemas.microsoft.com/office/drawing/2014/main" id="{EDC0F2BF-76B6-4F9D-AEA4-AF6690D7EC3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63934" y="392047"/>
            <a:ext cx="1422869" cy="904114"/>
          </a:xfrm>
          <a:prstGeom prst="rect">
            <a:avLst/>
          </a:prstGeom>
        </p:spPr>
      </p:pic>
    </p:spTree>
    <p:extLst>
      <p:ext uri="{BB962C8B-B14F-4D97-AF65-F5344CB8AC3E}">
        <p14:creationId xmlns:p14="http://schemas.microsoft.com/office/powerpoint/2010/main" val="18355010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UC 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644419" y="282576"/>
            <a:ext cx="7785746"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GB" noProof="0" dirty="0"/>
              <a:t>Click to edit Master title style</a:t>
            </a:r>
          </a:p>
        </p:txBody>
      </p:sp>
      <p:sp>
        <p:nvSpPr>
          <p:cNvPr id="10" name="Content Placeholder 9"/>
          <p:cNvSpPr>
            <a:spLocks noGrp="1"/>
          </p:cNvSpPr>
          <p:nvPr>
            <p:ph sz="quarter" idx="11"/>
          </p:nvPr>
        </p:nvSpPr>
        <p:spPr>
          <a:xfrm>
            <a:off x="644419" y="1447799"/>
            <a:ext cx="7785746"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GB" dirty="0"/>
              <a:t>Click to edit Master text styles</a:t>
            </a:r>
          </a:p>
          <a:p>
            <a:pPr lvl="1"/>
            <a:r>
              <a:rPr lang="en-GB" dirty="0"/>
              <a:t>Second level</a:t>
            </a:r>
          </a:p>
          <a:p>
            <a:pPr lvl="2"/>
            <a:r>
              <a:rPr lang="en-GB" dirty="0"/>
              <a:t>Third level</a:t>
            </a:r>
          </a:p>
        </p:txBody>
      </p:sp>
      <p:sp>
        <p:nvSpPr>
          <p:cNvPr id="8" name="Rectangle 7">
            <a:extLst>
              <a:ext uri="{FF2B5EF4-FFF2-40B4-BE49-F238E27FC236}">
                <a16:creationId xmlns:a16="http://schemas.microsoft.com/office/drawing/2014/main" id="{439052C0-0FB0-4231-8287-B5651FF78E49}"/>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Pentagon 8">
            <a:extLst>
              <a:ext uri="{FF2B5EF4-FFF2-40B4-BE49-F238E27FC236}">
                <a16:creationId xmlns:a16="http://schemas.microsoft.com/office/drawing/2014/main" id="{41F81A39-211D-4A6E-AE6F-C1DE912EAA32}"/>
              </a:ext>
            </a:extLst>
          </p:cNvPr>
          <p:cNvSpPr/>
          <p:nvPr userDrawn="1"/>
        </p:nvSpPr>
        <p:spPr>
          <a:xfrm>
            <a:off x="1" y="4411322"/>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a:extLst>
              <a:ext uri="{FF2B5EF4-FFF2-40B4-BE49-F238E27FC236}">
                <a16:creationId xmlns:a16="http://schemas.microsoft.com/office/drawing/2014/main" id="{A460735A-C4EB-4E45-991D-A558014179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extLst>
      <p:ext uri="{BB962C8B-B14F-4D97-AF65-F5344CB8AC3E}">
        <p14:creationId xmlns:p14="http://schemas.microsoft.com/office/powerpoint/2010/main" val="63348756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UC Title and Table">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644418" y="282576"/>
            <a:ext cx="77868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GB" noProof="0" dirty="0"/>
              <a:t>Click to edit Master title style</a:t>
            </a:r>
          </a:p>
        </p:txBody>
      </p:sp>
      <p:sp>
        <p:nvSpPr>
          <p:cNvPr id="7" name="Table Placeholder 6"/>
          <p:cNvSpPr>
            <a:spLocks noGrp="1"/>
          </p:cNvSpPr>
          <p:nvPr>
            <p:ph type="tbl" sz="quarter" idx="12"/>
          </p:nvPr>
        </p:nvSpPr>
        <p:spPr>
          <a:xfrm>
            <a:off x="650875" y="1447800"/>
            <a:ext cx="7786800" cy="2727000"/>
          </a:xfrm>
          <a:prstGeom prst="rect">
            <a:avLst/>
          </a:prstGeom>
        </p:spPr>
        <p:txBody>
          <a:bodyPr lIns="0" tIns="0" rIns="0" bIns="0"/>
          <a:lstStyle>
            <a:lvl1pPr>
              <a:defRPr sz="1200">
                <a:solidFill>
                  <a:schemeClr val="accent1"/>
                </a:solidFill>
                <a:latin typeface="Segoe UI Light" pitchFamily="34" charset="0"/>
              </a:defRPr>
            </a:lvl1pPr>
          </a:lstStyle>
          <a:p>
            <a:endParaRPr lang="en-GB" dirty="0"/>
          </a:p>
        </p:txBody>
      </p:sp>
      <p:sp>
        <p:nvSpPr>
          <p:cNvPr id="11" name="Rectangle 10">
            <a:extLst>
              <a:ext uri="{FF2B5EF4-FFF2-40B4-BE49-F238E27FC236}">
                <a16:creationId xmlns:a16="http://schemas.microsoft.com/office/drawing/2014/main" id="{0BBD1964-86D7-4CE4-9083-D4446EDCA0DE}"/>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Arrow: Pentagon 11">
            <a:extLst>
              <a:ext uri="{FF2B5EF4-FFF2-40B4-BE49-F238E27FC236}">
                <a16:creationId xmlns:a16="http://schemas.microsoft.com/office/drawing/2014/main" id="{E214ABA9-BF6B-4993-A720-7B7295FC50BA}"/>
              </a:ext>
            </a:extLst>
          </p:cNvPr>
          <p:cNvSpPr/>
          <p:nvPr userDrawn="1"/>
        </p:nvSpPr>
        <p:spPr>
          <a:xfrm>
            <a:off x="1" y="4411322"/>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a:extLst>
              <a:ext uri="{FF2B5EF4-FFF2-40B4-BE49-F238E27FC236}">
                <a16:creationId xmlns:a16="http://schemas.microsoft.com/office/drawing/2014/main" id="{28BC7394-7A7F-4244-911A-2C8DC9E89D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extLst>
      <p:ext uri="{BB962C8B-B14F-4D97-AF65-F5344CB8AC3E}">
        <p14:creationId xmlns:p14="http://schemas.microsoft.com/office/powerpoint/2010/main" val="175518366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UC Two Column Content">
    <p:spTree>
      <p:nvGrpSpPr>
        <p:cNvPr id="1" name=""/>
        <p:cNvGrpSpPr/>
        <p:nvPr/>
      </p:nvGrpSpPr>
      <p:grpSpPr>
        <a:xfrm>
          <a:off x="0" y="0"/>
          <a:ext cx="0" cy="0"/>
          <a:chOff x="0" y="0"/>
          <a:chExt cx="0" cy="0"/>
        </a:xfrm>
      </p:grpSpPr>
      <p:sp>
        <p:nvSpPr>
          <p:cNvPr id="18" name="Content Placeholder 9"/>
          <p:cNvSpPr>
            <a:spLocks noGrp="1"/>
          </p:cNvSpPr>
          <p:nvPr>
            <p:ph sz="quarter" idx="11"/>
          </p:nvPr>
        </p:nvSpPr>
        <p:spPr>
          <a:xfrm>
            <a:off x="644419" y="1447799"/>
            <a:ext cx="3756132"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GB" dirty="0"/>
              <a:t>Click to edit Master text styles</a:t>
            </a:r>
          </a:p>
          <a:p>
            <a:pPr lvl="1"/>
            <a:r>
              <a:rPr lang="en-GB" dirty="0"/>
              <a:t>Second level</a:t>
            </a:r>
          </a:p>
          <a:p>
            <a:pPr lvl="2"/>
            <a:r>
              <a:rPr lang="en-GB" dirty="0"/>
              <a:t>Third level</a:t>
            </a:r>
          </a:p>
        </p:txBody>
      </p:sp>
      <p:sp>
        <p:nvSpPr>
          <p:cNvPr id="20" name="Content Placeholder 9"/>
          <p:cNvSpPr>
            <a:spLocks noGrp="1"/>
          </p:cNvSpPr>
          <p:nvPr>
            <p:ph sz="quarter" idx="12"/>
          </p:nvPr>
        </p:nvSpPr>
        <p:spPr>
          <a:xfrm>
            <a:off x="4675086" y="1447799"/>
            <a:ext cx="3756132"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GB" dirty="0"/>
              <a:t>Click to edit Master text styles</a:t>
            </a:r>
          </a:p>
          <a:p>
            <a:pPr lvl="1"/>
            <a:r>
              <a:rPr lang="en-GB" dirty="0"/>
              <a:t>Second level</a:t>
            </a:r>
          </a:p>
          <a:p>
            <a:pPr lvl="2"/>
            <a:r>
              <a:rPr lang="en-GB" dirty="0"/>
              <a:t>Third level</a:t>
            </a:r>
          </a:p>
        </p:txBody>
      </p:sp>
      <p:sp>
        <p:nvSpPr>
          <p:cNvPr id="21" name="Rectangle 2"/>
          <p:cNvSpPr>
            <a:spLocks noGrp="1" noChangeArrowheads="1"/>
          </p:cNvSpPr>
          <p:nvPr>
            <p:ph type="title"/>
          </p:nvPr>
        </p:nvSpPr>
        <p:spPr bwMode="auto">
          <a:xfrm>
            <a:off x="644418" y="282576"/>
            <a:ext cx="77868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GB" noProof="0" dirty="0"/>
              <a:t>Click to edit Master title style</a:t>
            </a:r>
          </a:p>
        </p:txBody>
      </p:sp>
      <p:sp>
        <p:nvSpPr>
          <p:cNvPr id="9" name="Rectangle 8">
            <a:extLst>
              <a:ext uri="{FF2B5EF4-FFF2-40B4-BE49-F238E27FC236}">
                <a16:creationId xmlns:a16="http://schemas.microsoft.com/office/drawing/2014/main" id="{8F1E8C55-E07D-4DC7-9D38-8751B2A24719}"/>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Arrow: Pentagon 9">
            <a:extLst>
              <a:ext uri="{FF2B5EF4-FFF2-40B4-BE49-F238E27FC236}">
                <a16:creationId xmlns:a16="http://schemas.microsoft.com/office/drawing/2014/main" id="{B3238C48-A98D-48E0-8554-126517ECCF65}"/>
              </a:ext>
            </a:extLst>
          </p:cNvPr>
          <p:cNvSpPr/>
          <p:nvPr userDrawn="1"/>
        </p:nvSpPr>
        <p:spPr>
          <a:xfrm>
            <a:off x="1" y="4411322"/>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a:extLst>
              <a:ext uri="{FF2B5EF4-FFF2-40B4-BE49-F238E27FC236}">
                <a16:creationId xmlns:a16="http://schemas.microsoft.com/office/drawing/2014/main" id="{D0D50D53-518B-4B96-81E5-61C8014B94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extLst>
      <p:ext uri="{BB962C8B-B14F-4D97-AF65-F5344CB8AC3E}">
        <p14:creationId xmlns:p14="http://schemas.microsoft.com/office/powerpoint/2010/main" val="25363944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C Quote and Picture Slide">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B846579-57EF-4C9C-815D-BF24C0C6D989}"/>
              </a:ext>
            </a:extLst>
          </p:cNvPr>
          <p:cNvSpPr>
            <a:spLocks noGrp="1"/>
          </p:cNvSpPr>
          <p:nvPr>
            <p:ph type="body" sz="quarter" idx="11" hasCustomPrompt="1"/>
          </p:nvPr>
        </p:nvSpPr>
        <p:spPr>
          <a:xfrm>
            <a:off x="544912" y="752948"/>
            <a:ext cx="3250712" cy="789411"/>
          </a:xfrm>
          <a:prstGeom prst="rect">
            <a:avLst/>
          </a:prstGeom>
          <a:solidFill>
            <a:schemeClr val="accent1"/>
          </a:solidFill>
          <a:ln w="38100">
            <a:solidFill>
              <a:schemeClr val="accent2"/>
            </a:solidFill>
            <a:miter lim="800000"/>
          </a:ln>
        </p:spPr>
        <p:txBody>
          <a:bodyPr wrap="square" lIns="216000" tIns="144000" rIns="216000" bIns="144000">
            <a:spAutoFit/>
          </a:bodyPr>
          <a:lstStyle>
            <a:lvl1pPr>
              <a:lnSpc>
                <a:spcPct val="90000"/>
              </a:lnSpc>
              <a:spcAft>
                <a:spcPts val="0"/>
              </a:spcAft>
              <a:defRPr lang="en-GB" sz="1800" kern="1200" baseline="0" dirty="0">
                <a:solidFill>
                  <a:schemeClr val="bg1"/>
                </a:solidFill>
                <a:latin typeface="Rockwell" panose="02060603020205020403" pitchFamily="18" charset="0"/>
                <a:ea typeface="+mn-ea"/>
                <a:cs typeface="Segoe UI" panose="020B0502040204020203" pitchFamily="34" charset="0"/>
              </a:defRPr>
            </a:lvl1pPr>
          </a:lstStyle>
          <a:p>
            <a:pPr marL="0" lvl="0" indent="0" algn="l" defTabSz="268281" rtl="0" eaLnBrk="1" latinLnBrk="0" hangingPunct="1">
              <a:lnSpc>
                <a:spcPct val="90000"/>
              </a:lnSpc>
              <a:spcBef>
                <a:spcPts val="0"/>
              </a:spcBef>
              <a:spcAft>
                <a:spcPts val="0"/>
              </a:spcAft>
              <a:buClr>
                <a:schemeClr val="accent2"/>
              </a:buClr>
              <a:buSzPct val="85000"/>
              <a:buFont typeface="Wingdings" pitchFamily="2" charset="2"/>
              <a:buNone/>
            </a:pPr>
            <a:r>
              <a:rPr lang="en-US" dirty="0"/>
              <a:t>Click to edit Master text styles</a:t>
            </a:r>
            <a:endParaRPr lang="en-GB" dirty="0"/>
          </a:p>
        </p:txBody>
      </p:sp>
      <p:sp>
        <p:nvSpPr>
          <p:cNvPr id="6" name="Rectangle 5">
            <a:extLst>
              <a:ext uri="{FF2B5EF4-FFF2-40B4-BE49-F238E27FC236}">
                <a16:creationId xmlns:a16="http://schemas.microsoft.com/office/drawing/2014/main" id="{B0430E4B-624E-47A8-B386-82A6AC239047}"/>
              </a:ext>
            </a:extLst>
          </p:cNvPr>
          <p:cNvSpPr/>
          <p:nvPr userDrawn="1"/>
        </p:nvSpPr>
        <p:spPr>
          <a:xfrm>
            <a:off x="2486894" y="4411323"/>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Pentagon 6">
            <a:extLst>
              <a:ext uri="{FF2B5EF4-FFF2-40B4-BE49-F238E27FC236}">
                <a16:creationId xmlns:a16="http://schemas.microsoft.com/office/drawing/2014/main" id="{2218561B-4020-44F4-B17D-342B1FDC3669}"/>
              </a:ext>
            </a:extLst>
          </p:cNvPr>
          <p:cNvSpPr/>
          <p:nvPr userDrawn="1"/>
        </p:nvSpPr>
        <p:spPr>
          <a:xfrm>
            <a:off x="1" y="4411323"/>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a:extLst>
              <a:ext uri="{FF2B5EF4-FFF2-40B4-BE49-F238E27FC236}">
                <a16:creationId xmlns:a16="http://schemas.microsoft.com/office/drawing/2014/main" id="{D8077D00-4CEE-469E-9542-6096BB12A3D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extLst>
      <p:ext uri="{BB962C8B-B14F-4D97-AF65-F5344CB8AC3E}">
        <p14:creationId xmlns:p14="http://schemas.microsoft.com/office/powerpoint/2010/main" val="42719559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C Section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D207498-50E5-4A86-89C6-9E7A73261D9A}"/>
              </a:ext>
            </a:extLst>
          </p:cNvPr>
          <p:cNvGrpSpPr/>
          <p:nvPr userDrawn="1"/>
        </p:nvGrpSpPr>
        <p:grpSpPr>
          <a:xfrm>
            <a:off x="0" y="2191100"/>
            <a:ext cx="4267200" cy="2952399"/>
            <a:chOff x="0" y="0"/>
            <a:chExt cx="7434072" cy="5143500"/>
          </a:xfrm>
        </p:grpSpPr>
        <p:sp>
          <p:nvSpPr>
            <p:cNvPr id="8" name="Arrow: Pentagon 7">
              <a:extLst>
                <a:ext uri="{FF2B5EF4-FFF2-40B4-BE49-F238E27FC236}">
                  <a16:creationId xmlns:a16="http://schemas.microsoft.com/office/drawing/2014/main" id="{3BB120A1-7C40-4512-B73F-F175538DA04C}"/>
                </a:ext>
              </a:extLst>
            </p:cNvPr>
            <p:cNvSpPr/>
            <p:nvPr userDrawn="1"/>
          </p:nvSpPr>
          <p:spPr>
            <a:xfrm>
              <a:off x="0" y="246888"/>
              <a:ext cx="7434072" cy="4663440"/>
            </a:xfrm>
            <a:prstGeom prst="homePlate">
              <a:avLst>
                <a:gd name="adj" fmla="val 4653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Pentagon 8">
              <a:extLst>
                <a:ext uri="{FF2B5EF4-FFF2-40B4-BE49-F238E27FC236}">
                  <a16:creationId xmlns:a16="http://schemas.microsoft.com/office/drawing/2014/main" id="{052AF63D-BB6F-4F7A-85B2-548892E52DBD}"/>
                </a:ext>
              </a:extLst>
            </p:cNvPr>
            <p:cNvSpPr/>
            <p:nvPr userDrawn="1"/>
          </p:nvSpPr>
          <p:spPr>
            <a:xfrm>
              <a:off x="0" y="0"/>
              <a:ext cx="6713982" cy="5143500"/>
            </a:xfrm>
            <a:prstGeom prst="homePlate">
              <a:avLst>
                <a:gd name="adj" fmla="val 46678"/>
              </a:avLst>
            </a:pr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Text Placeholder 9"/>
          <p:cNvSpPr>
            <a:spLocks noGrp="1"/>
          </p:cNvSpPr>
          <p:nvPr>
            <p:ph type="body" sz="quarter" idx="10" hasCustomPrompt="1"/>
          </p:nvPr>
        </p:nvSpPr>
        <p:spPr>
          <a:xfrm>
            <a:off x="648270" y="2708910"/>
            <a:ext cx="2321375" cy="1884656"/>
          </a:xfrm>
          <a:prstGeom prst="rect">
            <a:avLst/>
          </a:prstGeom>
          <a:noFill/>
          <a:ln w="76200">
            <a:noFill/>
            <a:miter lim="800000"/>
          </a:ln>
        </p:spPr>
        <p:txBody>
          <a:bodyPr wrap="square" lIns="0" tIns="0" rIns="288000" bIns="0" anchor="ctr">
            <a:noAutofit/>
          </a:bodyPr>
          <a:lstStyle>
            <a:lvl1pPr>
              <a:lnSpc>
                <a:spcPct val="90000"/>
              </a:lnSpc>
              <a:spcAft>
                <a:spcPts val="0"/>
              </a:spcAft>
              <a:defRPr lang="en-GB" sz="2250" kern="1200" dirty="0" smtClean="0">
                <a:solidFill>
                  <a:schemeClr val="bg1"/>
                </a:solidFill>
                <a:latin typeface="Rockwell" panose="02060603020205020403" pitchFamily="18" charset="0"/>
                <a:ea typeface="+mn-ea"/>
                <a:cs typeface="Segoe UI" panose="020B0502040204020203" pitchFamily="34" charset="0"/>
              </a:defRPr>
            </a:lvl1pPr>
          </a:lstStyle>
          <a:p>
            <a:pPr lvl="0"/>
            <a:r>
              <a:rPr lang="en-US" dirty="0"/>
              <a:t>Click to edit Master text styles</a:t>
            </a:r>
            <a:endParaRPr lang="en-GB" dirty="0"/>
          </a:p>
        </p:txBody>
      </p:sp>
    </p:spTree>
    <p:extLst>
      <p:ext uri="{BB962C8B-B14F-4D97-AF65-F5344CB8AC3E}">
        <p14:creationId xmlns:p14="http://schemas.microsoft.com/office/powerpoint/2010/main" val="287361916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00C659-7099-4A55-9CB5-B0B3354905A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7721" y="1755698"/>
            <a:ext cx="2568558" cy="1632104"/>
          </a:xfrm>
          <a:prstGeom prst="rect">
            <a:avLst/>
          </a:prstGeom>
        </p:spPr>
      </p:pic>
    </p:spTree>
    <p:extLst>
      <p:ext uri="{BB962C8B-B14F-4D97-AF65-F5344CB8AC3E}">
        <p14:creationId xmlns:p14="http://schemas.microsoft.com/office/powerpoint/2010/main" val="13252158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C 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644419" y="282576"/>
            <a:ext cx="7785746"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GB" noProof="0" dirty="0"/>
              <a:t>Click to edit Master title style</a:t>
            </a:r>
          </a:p>
        </p:txBody>
      </p:sp>
      <p:sp>
        <p:nvSpPr>
          <p:cNvPr id="10" name="Content Placeholder 9"/>
          <p:cNvSpPr>
            <a:spLocks noGrp="1"/>
          </p:cNvSpPr>
          <p:nvPr>
            <p:ph sz="quarter" idx="11"/>
          </p:nvPr>
        </p:nvSpPr>
        <p:spPr>
          <a:xfrm>
            <a:off x="644419" y="1447799"/>
            <a:ext cx="7785746"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GB" dirty="0"/>
              <a:t>Click to edit Master text styles</a:t>
            </a:r>
          </a:p>
          <a:p>
            <a:pPr lvl="1"/>
            <a:r>
              <a:rPr lang="en-GB" dirty="0"/>
              <a:t>Second level</a:t>
            </a:r>
          </a:p>
          <a:p>
            <a:pPr lvl="2"/>
            <a:r>
              <a:rPr lang="en-GB" dirty="0"/>
              <a:t>Third level</a:t>
            </a:r>
          </a:p>
        </p:txBody>
      </p:sp>
      <p:sp>
        <p:nvSpPr>
          <p:cNvPr id="8" name="Rectangle 7">
            <a:extLst>
              <a:ext uri="{FF2B5EF4-FFF2-40B4-BE49-F238E27FC236}">
                <a16:creationId xmlns:a16="http://schemas.microsoft.com/office/drawing/2014/main" id="{439052C0-0FB0-4231-8287-B5651FF78E49}"/>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Pentagon 8">
            <a:extLst>
              <a:ext uri="{FF2B5EF4-FFF2-40B4-BE49-F238E27FC236}">
                <a16:creationId xmlns:a16="http://schemas.microsoft.com/office/drawing/2014/main" id="{41F81A39-211D-4A6E-AE6F-C1DE912EAA32}"/>
              </a:ext>
            </a:extLst>
          </p:cNvPr>
          <p:cNvSpPr/>
          <p:nvPr userDrawn="1"/>
        </p:nvSpPr>
        <p:spPr>
          <a:xfrm>
            <a:off x="1" y="4411322"/>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a:extLst>
              <a:ext uri="{FF2B5EF4-FFF2-40B4-BE49-F238E27FC236}">
                <a16:creationId xmlns:a16="http://schemas.microsoft.com/office/drawing/2014/main" id="{A460735A-C4EB-4E45-991D-A558014179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C Title and Table">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644418" y="282576"/>
            <a:ext cx="77868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GB" noProof="0" dirty="0"/>
              <a:t>Click to edit Master title style</a:t>
            </a:r>
          </a:p>
        </p:txBody>
      </p:sp>
      <p:sp>
        <p:nvSpPr>
          <p:cNvPr id="7" name="Table Placeholder 6"/>
          <p:cNvSpPr>
            <a:spLocks noGrp="1"/>
          </p:cNvSpPr>
          <p:nvPr>
            <p:ph type="tbl" sz="quarter" idx="12"/>
          </p:nvPr>
        </p:nvSpPr>
        <p:spPr>
          <a:xfrm>
            <a:off x="650875" y="1447800"/>
            <a:ext cx="7786800" cy="2727000"/>
          </a:xfrm>
          <a:prstGeom prst="rect">
            <a:avLst/>
          </a:prstGeom>
        </p:spPr>
        <p:txBody>
          <a:bodyPr lIns="0" tIns="0" rIns="0" bIns="0"/>
          <a:lstStyle>
            <a:lvl1pPr>
              <a:defRPr sz="1200">
                <a:solidFill>
                  <a:schemeClr val="accent1"/>
                </a:solidFill>
                <a:latin typeface="Segoe UI Light" pitchFamily="34" charset="0"/>
              </a:defRPr>
            </a:lvl1pPr>
          </a:lstStyle>
          <a:p>
            <a:endParaRPr lang="en-GB" dirty="0"/>
          </a:p>
        </p:txBody>
      </p:sp>
      <p:sp>
        <p:nvSpPr>
          <p:cNvPr id="11" name="Rectangle 10">
            <a:extLst>
              <a:ext uri="{FF2B5EF4-FFF2-40B4-BE49-F238E27FC236}">
                <a16:creationId xmlns:a16="http://schemas.microsoft.com/office/drawing/2014/main" id="{0BBD1964-86D7-4CE4-9083-D4446EDCA0DE}"/>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Arrow: Pentagon 11">
            <a:extLst>
              <a:ext uri="{FF2B5EF4-FFF2-40B4-BE49-F238E27FC236}">
                <a16:creationId xmlns:a16="http://schemas.microsoft.com/office/drawing/2014/main" id="{E214ABA9-BF6B-4993-A720-7B7295FC50BA}"/>
              </a:ext>
            </a:extLst>
          </p:cNvPr>
          <p:cNvSpPr/>
          <p:nvPr userDrawn="1"/>
        </p:nvSpPr>
        <p:spPr>
          <a:xfrm>
            <a:off x="1" y="4411322"/>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a:extLst>
              <a:ext uri="{FF2B5EF4-FFF2-40B4-BE49-F238E27FC236}">
                <a16:creationId xmlns:a16="http://schemas.microsoft.com/office/drawing/2014/main" id="{CD233A3C-A29A-43C5-8D5D-69579A864B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C Two Column Content">
    <p:spTree>
      <p:nvGrpSpPr>
        <p:cNvPr id="1" name=""/>
        <p:cNvGrpSpPr/>
        <p:nvPr/>
      </p:nvGrpSpPr>
      <p:grpSpPr>
        <a:xfrm>
          <a:off x="0" y="0"/>
          <a:ext cx="0" cy="0"/>
          <a:chOff x="0" y="0"/>
          <a:chExt cx="0" cy="0"/>
        </a:xfrm>
      </p:grpSpPr>
      <p:sp>
        <p:nvSpPr>
          <p:cNvPr id="18" name="Content Placeholder 9"/>
          <p:cNvSpPr>
            <a:spLocks noGrp="1"/>
          </p:cNvSpPr>
          <p:nvPr>
            <p:ph sz="quarter" idx="11"/>
          </p:nvPr>
        </p:nvSpPr>
        <p:spPr>
          <a:xfrm>
            <a:off x="644419" y="1447799"/>
            <a:ext cx="3756132"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GB" dirty="0"/>
              <a:t>Click to edit Master text styles</a:t>
            </a:r>
          </a:p>
          <a:p>
            <a:pPr lvl="1"/>
            <a:r>
              <a:rPr lang="en-GB" dirty="0"/>
              <a:t>Second level</a:t>
            </a:r>
          </a:p>
          <a:p>
            <a:pPr lvl="2"/>
            <a:r>
              <a:rPr lang="en-GB" dirty="0"/>
              <a:t>Third level</a:t>
            </a:r>
          </a:p>
        </p:txBody>
      </p:sp>
      <p:sp>
        <p:nvSpPr>
          <p:cNvPr id="20" name="Content Placeholder 9"/>
          <p:cNvSpPr>
            <a:spLocks noGrp="1"/>
          </p:cNvSpPr>
          <p:nvPr>
            <p:ph sz="quarter" idx="12"/>
          </p:nvPr>
        </p:nvSpPr>
        <p:spPr>
          <a:xfrm>
            <a:off x="4675086" y="1447799"/>
            <a:ext cx="3756132"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GB" dirty="0"/>
              <a:t>Click to edit Master text styles</a:t>
            </a:r>
          </a:p>
          <a:p>
            <a:pPr lvl="1"/>
            <a:r>
              <a:rPr lang="en-GB" dirty="0"/>
              <a:t>Second level</a:t>
            </a:r>
          </a:p>
          <a:p>
            <a:pPr lvl="2"/>
            <a:r>
              <a:rPr lang="en-GB" dirty="0"/>
              <a:t>Third level</a:t>
            </a:r>
          </a:p>
        </p:txBody>
      </p:sp>
      <p:sp>
        <p:nvSpPr>
          <p:cNvPr id="21" name="Rectangle 2"/>
          <p:cNvSpPr>
            <a:spLocks noGrp="1" noChangeArrowheads="1"/>
          </p:cNvSpPr>
          <p:nvPr>
            <p:ph type="title"/>
          </p:nvPr>
        </p:nvSpPr>
        <p:spPr bwMode="auto">
          <a:xfrm>
            <a:off x="644418" y="282576"/>
            <a:ext cx="77868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GB" noProof="0" dirty="0"/>
              <a:t>Click to edit Master title style</a:t>
            </a:r>
          </a:p>
        </p:txBody>
      </p:sp>
      <p:sp>
        <p:nvSpPr>
          <p:cNvPr id="9" name="Rectangle 8">
            <a:extLst>
              <a:ext uri="{FF2B5EF4-FFF2-40B4-BE49-F238E27FC236}">
                <a16:creationId xmlns:a16="http://schemas.microsoft.com/office/drawing/2014/main" id="{8F1E8C55-E07D-4DC7-9D38-8751B2A24719}"/>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Arrow: Pentagon 9">
            <a:extLst>
              <a:ext uri="{FF2B5EF4-FFF2-40B4-BE49-F238E27FC236}">
                <a16:creationId xmlns:a16="http://schemas.microsoft.com/office/drawing/2014/main" id="{B3238C48-A98D-48E0-8554-126517ECCF65}"/>
              </a:ext>
            </a:extLst>
          </p:cNvPr>
          <p:cNvSpPr/>
          <p:nvPr userDrawn="1"/>
        </p:nvSpPr>
        <p:spPr>
          <a:xfrm>
            <a:off x="1" y="4411322"/>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a:extLst>
              <a:ext uri="{FF2B5EF4-FFF2-40B4-BE49-F238E27FC236}">
                <a16:creationId xmlns:a16="http://schemas.microsoft.com/office/drawing/2014/main" id="{66CFE055-6DD7-4B34-B2C0-11576086FA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C Quote and Picture Slide">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B846579-57EF-4C9C-815D-BF24C0C6D989}"/>
              </a:ext>
            </a:extLst>
          </p:cNvPr>
          <p:cNvSpPr>
            <a:spLocks noGrp="1"/>
          </p:cNvSpPr>
          <p:nvPr>
            <p:ph type="body" sz="quarter" idx="11" hasCustomPrompt="1"/>
          </p:nvPr>
        </p:nvSpPr>
        <p:spPr>
          <a:xfrm>
            <a:off x="544912" y="752948"/>
            <a:ext cx="3250712" cy="789411"/>
          </a:xfrm>
          <a:prstGeom prst="rect">
            <a:avLst/>
          </a:prstGeom>
          <a:solidFill>
            <a:schemeClr val="accent1"/>
          </a:solidFill>
          <a:ln w="38100">
            <a:solidFill>
              <a:schemeClr val="accent2"/>
            </a:solidFill>
            <a:miter lim="800000"/>
          </a:ln>
        </p:spPr>
        <p:txBody>
          <a:bodyPr wrap="square" lIns="216000" tIns="144000" rIns="216000" bIns="144000">
            <a:spAutoFit/>
          </a:bodyPr>
          <a:lstStyle>
            <a:lvl1pPr>
              <a:lnSpc>
                <a:spcPct val="90000"/>
              </a:lnSpc>
              <a:spcAft>
                <a:spcPts val="0"/>
              </a:spcAft>
              <a:defRPr lang="en-GB" sz="1800" kern="1200" baseline="0" dirty="0">
                <a:solidFill>
                  <a:schemeClr val="bg1"/>
                </a:solidFill>
                <a:latin typeface="Rockwell" panose="02060603020205020403" pitchFamily="18" charset="0"/>
                <a:ea typeface="+mn-ea"/>
                <a:cs typeface="Segoe UI" panose="020B0502040204020203" pitchFamily="34" charset="0"/>
              </a:defRPr>
            </a:lvl1pPr>
          </a:lstStyle>
          <a:p>
            <a:pPr marL="0" lvl="0" indent="0" algn="l" defTabSz="268281" rtl="0" eaLnBrk="1" latinLnBrk="0" hangingPunct="1">
              <a:lnSpc>
                <a:spcPct val="90000"/>
              </a:lnSpc>
              <a:spcBef>
                <a:spcPts val="0"/>
              </a:spcBef>
              <a:spcAft>
                <a:spcPts val="0"/>
              </a:spcAft>
              <a:buClr>
                <a:schemeClr val="accent2"/>
              </a:buClr>
              <a:buSzPct val="85000"/>
              <a:buFont typeface="Wingdings" pitchFamily="2" charset="2"/>
              <a:buNone/>
            </a:pPr>
            <a:r>
              <a:rPr lang="en-US" dirty="0"/>
              <a:t>Click to edit Master text styles</a:t>
            </a:r>
            <a:endParaRPr lang="en-GB" dirty="0"/>
          </a:p>
        </p:txBody>
      </p:sp>
      <p:sp>
        <p:nvSpPr>
          <p:cNvPr id="6" name="Rectangle 5">
            <a:extLst>
              <a:ext uri="{FF2B5EF4-FFF2-40B4-BE49-F238E27FC236}">
                <a16:creationId xmlns:a16="http://schemas.microsoft.com/office/drawing/2014/main" id="{B0430E4B-624E-47A8-B386-82A6AC239047}"/>
              </a:ext>
            </a:extLst>
          </p:cNvPr>
          <p:cNvSpPr/>
          <p:nvPr userDrawn="1"/>
        </p:nvSpPr>
        <p:spPr>
          <a:xfrm>
            <a:off x="2486894" y="4411323"/>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Pentagon 6">
            <a:extLst>
              <a:ext uri="{FF2B5EF4-FFF2-40B4-BE49-F238E27FC236}">
                <a16:creationId xmlns:a16="http://schemas.microsoft.com/office/drawing/2014/main" id="{2218561B-4020-44F4-B17D-342B1FDC3669}"/>
              </a:ext>
            </a:extLst>
          </p:cNvPr>
          <p:cNvSpPr/>
          <p:nvPr userDrawn="1"/>
        </p:nvSpPr>
        <p:spPr>
          <a:xfrm>
            <a:off x="1" y="4411323"/>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a:extLst>
              <a:ext uri="{FF2B5EF4-FFF2-40B4-BE49-F238E27FC236}">
                <a16:creationId xmlns:a16="http://schemas.microsoft.com/office/drawing/2014/main" id="{AA33A8F7-BE0D-4B6A-811D-98B42391D7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extLst>
      <p:ext uri="{BB962C8B-B14F-4D97-AF65-F5344CB8AC3E}">
        <p14:creationId xmlns:p14="http://schemas.microsoft.com/office/powerpoint/2010/main" val="23050810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C Section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D207498-50E5-4A86-89C6-9E7A73261D9A}"/>
              </a:ext>
            </a:extLst>
          </p:cNvPr>
          <p:cNvGrpSpPr/>
          <p:nvPr userDrawn="1"/>
        </p:nvGrpSpPr>
        <p:grpSpPr>
          <a:xfrm>
            <a:off x="0" y="2191100"/>
            <a:ext cx="4267200" cy="2952399"/>
            <a:chOff x="0" y="0"/>
            <a:chExt cx="7434072" cy="5143500"/>
          </a:xfrm>
        </p:grpSpPr>
        <p:sp>
          <p:nvSpPr>
            <p:cNvPr id="8" name="Arrow: Pentagon 7">
              <a:extLst>
                <a:ext uri="{FF2B5EF4-FFF2-40B4-BE49-F238E27FC236}">
                  <a16:creationId xmlns:a16="http://schemas.microsoft.com/office/drawing/2014/main" id="{3BB120A1-7C40-4512-B73F-F175538DA04C}"/>
                </a:ext>
              </a:extLst>
            </p:cNvPr>
            <p:cNvSpPr/>
            <p:nvPr userDrawn="1"/>
          </p:nvSpPr>
          <p:spPr>
            <a:xfrm>
              <a:off x="0" y="246888"/>
              <a:ext cx="7434072" cy="4663440"/>
            </a:xfrm>
            <a:prstGeom prst="homePlate">
              <a:avLst>
                <a:gd name="adj" fmla="val 4653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Pentagon 8">
              <a:extLst>
                <a:ext uri="{FF2B5EF4-FFF2-40B4-BE49-F238E27FC236}">
                  <a16:creationId xmlns:a16="http://schemas.microsoft.com/office/drawing/2014/main" id="{052AF63D-BB6F-4F7A-85B2-548892E52DBD}"/>
                </a:ext>
              </a:extLst>
            </p:cNvPr>
            <p:cNvSpPr/>
            <p:nvPr userDrawn="1"/>
          </p:nvSpPr>
          <p:spPr>
            <a:xfrm>
              <a:off x="0" y="0"/>
              <a:ext cx="6713982" cy="5143500"/>
            </a:xfrm>
            <a:prstGeom prst="homePlate">
              <a:avLst>
                <a:gd name="adj" fmla="val 46678"/>
              </a:avLst>
            </a:pr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Text Placeholder 9"/>
          <p:cNvSpPr>
            <a:spLocks noGrp="1"/>
          </p:cNvSpPr>
          <p:nvPr>
            <p:ph type="body" sz="quarter" idx="10" hasCustomPrompt="1"/>
          </p:nvPr>
        </p:nvSpPr>
        <p:spPr>
          <a:xfrm>
            <a:off x="648270" y="2708910"/>
            <a:ext cx="2321375" cy="1884656"/>
          </a:xfrm>
          <a:prstGeom prst="rect">
            <a:avLst/>
          </a:prstGeom>
          <a:noFill/>
          <a:ln w="76200">
            <a:noFill/>
            <a:miter lim="800000"/>
          </a:ln>
        </p:spPr>
        <p:txBody>
          <a:bodyPr wrap="square" lIns="0" tIns="0" rIns="288000" bIns="0" anchor="ctr">
            <a:noAutofit/>
          </a:bodyPr>
          <a:lstStyle>
            <a:lvl1pPr>
              <a:lnSpc>
                <a:spcPct val="90000"/>
              </a:lnSpc>
              <a:spcAft>
                <a:spcPts val="0"/>
              </a:spcAft>
              <a:defRPr lang="en-GB" sz="2250" kern="1200" dirty="0" smtClean="0">
                <a:solidFill>
                  <a:schemeClr val="bg1"/>
                </a:solidFill>
                <a:latin typeface="Rockwell" panose="02060603020205020403" pitchFamily="18" charset="0"/>
                <a:ea typeface="+mn-ea"/>
                <a:cs typeface="Segoe UI" panose="020B0502040204020203" pitchFamily="34" charset="0"/>
              </a:defRPr>
            </a:lvl1pPr>
          </a:lstStyle>
          <a:p>
            <a:pPr lvl="0"/>
            <a:r>
              <a:rPr lang="en-US" dirty="0"/>
              <a:t>Click to edit Master text styles</a:t>
            </a:r>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00C659-7099-4A55-9CB5-B0B3354905A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7721" y="1755698"/>
            <a:ext cx="2568558" cy="1632104"/>
          </a:xfrm>
          <a:prstGeom prst="rect">
            <a:avLst/>
          </a:prstGeom>
        </p:spPr>
      </p:pic>
    </p:spTree>
    <p:extLst>
      <p:ext uri="{BB962C8B-B14F-4D97-AF65-F5344CB8AC3E}">
        <p14:creationId xmlns:p14="http://schemas.microsoft.com/office/powerpoint/2010/main" val="7274196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11" name="Text Placeholder 32"/>
          <p:cNvSpPr>
            <a:spLocks noGrp="1"/>
          </p:cNvSpPr>
          <p:nvPr>
            <p:ph type="body" sz="quarter" idx="22"/>
          </p:nvPr>
        </p:nvSpPr>
        <p:spPr>
          <a:xfrm>
            <a:off x="724925" y="717795"/>
            <a:ext cx="7741063" cy="641001"/>
          </a:xfrm>
          <a:prstGeom prst="rect">
            <a:avLst/>
          </a:prstGeom>
        </p:spPr>
        <p:txBody>
          <a:bodyPr>
            <a:noAutofit/>
          </a:bodyPr>
          <a:lstStyle>
            <a:lvl1pPr>
              <a:defRPr sz="1865" b="1">
                <a:latin typeface="Arial" charset="0"/>
                <a:ea typeface="Arial" charset="0"/>
                <a:cs typeface="Arial" charset="0"/>
              </a:defRPr>
            </a:lvl1pPr>
          </a:lstStyle>
          <a:p>
            <a:pPr lvl="0"/>
            <a:r>
              <a:rPr lang="en-US" dirty="0"/>
              <a:t>Click to edit Master text styles</a:t>
            </a:r>
          </a:p>
        </p:txBody>
      </p:sp>
      <p:sp>
        <p:nvSpPr>
          <p:cNvPr id="7" name="Holder 4"/>
          <p:cNvSpPr>
            <a:spLocks noGrp="1"/>
          </p:cNvSpPr>
          <p:nvPr>
            <p:ph type="sldNum" sz="quarter" idx="4"/>
          </p:nvPr>
        </p:nvSpPr>
        <p:spPr>
          <a:xfrm>
            <a:off x="8211115" y="4627731"/>
            <a:ext cx="254873" cy="138623"/>
          </a:xfrm>
          <a:prstGeom prst="rect">
            <a:avLst/>
          </a:prstGeom>
        </p:spPr>
        <p:txBody>
          <a:bodyPr lIns="0" tIns="0" rIns="0" bIns="0"/>
          <a:lstStyle>
            <a:lvl1pPr algn="r">
              <a:defRPr sz="637">
                <a:solidFill>
                  <a:schemeClr val="tx1"/>
                </a:solidFill>
                <a:latin typeface="Arial" charset="0"/>
                <a:ea typeface="Arial" charset="0"/>
                <a:cs typeface="Arial" charset="0"/>
              </a:defRPr>
            </a:lvl1pPr>
          </a:lstStyle>
          <a:p>
            <a:fld id="{B6F15528-21DE-4FAA-801E-634DDDAF4B2B}" type="slidenum">
              <a:rPr lang="uk-UA" smtClean="0">
                <a:solidFill>
                  <a:srgbClr val="000000"/>
                </a:solidFill>
              </a:rPr>
              <a:pPr/>
              <a:t>‹#›</a:t>
            </a:fld>
            <a:endParaRPr lang="uk-UA" dirty="0">
              <a:solidFill>
                <a:srgbClr val="000000"/>
              </a:solidFill>
            </a:endParaRPr>
          </a:p>
        </p:txBody>
      </p:sp>
      <p:sp>
        <p:nvSpPr>
          <p:cNvPr id="8" name="Holder 2"/>
          <p:cNvSpPr>
            <a:spLocks noGrp="1"/>
          </p:cNvSpPr>
          <p:nvPr>
            <p:ph type="ftr" sz="quarter" idx="3"/>
          </p:nvPr>
        </p:nvSpPr>
        <p:spPr>
          <a:xfrm>
            <a:off x="724925" y="4627731"/>
            <a:ext cx="1877322" cy="92704"/>
          </a:xfrm>
          <a:prstGeom prst="rect">
            <a:avLst/>
          </a:prstGeom>
        </p:spPr>
        <p:txBody>
          <a:bodyPr lIns="0" tIns="0" rIns="0" bIns="0"/>
          <a:lstStyle>
            <a:lvl1pPr>
              <a:defRPr sz="637" b="0" i="0">
                <a:solidFill>
                  <a:schemeClr val="tx1"/>
                </a:solidFill>
                <a:latin typeface="Arial"/>
                <a:cs typeface="Arial"/>
              </a:defRPr>
            </a:lvl1pPr>
          </a:lstStyle>
          <a:p>
            <a:pPr marL="5776">
              <a:lnSpc>
                <a:spcPts val="689"/>
              </a:lnSpc>
            </a:pPr>
            <a:r>
              <a:rPr lang="en-US">
                <a:solidFill>
                  <a:srgbClr val="000000"/>
                </a:solidFill>
              </a:rPr>
              <a:t>BritainThinks | Private and</a:t>
            </a:r>
            <a:r>
              <a:rPr lang="en-US" spc="-45">
                <a:solidFill>
                  <a:srgbClr val="000000"/>
                </a:solidFill>
              </a:rPr>
              <a:t> </a:t>
            </a:r>
            <a:r>
              <a:rPr lang="en-US">
                <a:solidFill>
                  <a:srgbClr val="000000"/>
                </a:solidFill>
              </a:rPr>
              <a:t>Confidential</a:t>
            </a:r>
            <a:endParaRPr lang="en-US" dirty="0">
              <a:solidFill>
                <a:srgbClr val="000000"/>
              </a:solidFill>
            </a:endParaRPr>
          </a:p>
        </p:txBody>
      </p:sp>
      <p:sp>
        <p:nvSpPr>
          <p:cNvPr id="6" name="Text Placeholder 3"/>
          <p:cNvSpPr>
            <a:spLocks noGrp="1"/>
          </p:cNvSpPr>
          <p:nvPr>
            <p:ph type="body" sz="quarter" idx="36" hasCustomPrompt="1"/>
          </p:nvPr>
        </p:nvSpPr>
        <p:spPr>
          <a:xfrm>
            <a:off x="724925" y="319122"/>
            <a:ext cx="4297632" cy="138623"/>
          </a:xfrm>
          <a:prstGeom prst="rect">
            <a:avLst/>
          </a:prstGeom>
        </p:spPr>
        <p:txBody>
          <a:bodyPr anchor="ctr"/>
          <a:lstStyle>
            <a:lvl1pPr>
              <a:defRPr sz="750">
                <a:latin typeface="Arial" charset="0"/>
                <a:ea typeface="Arial" charset="0"/>
                <a:cs typeface="Arial" charset="0"/>
              </a:defRPr>
            </a:lvl1pPr>
          </a:lstStyle>
          <a:p>
            <a:pPr lvl="0"/>
            <a:r>
              <a:rPr lang="en-US" dirty="0"/>
              <a:t>Section title</a:t>
            </a:r>
          </a:p>
        </p:txBody>
      </p:sp>
    </p:spTree>
    <p:extLst>
      <p:ext uri="{BB962C8B-B14F-4D97-AF65-F5344CB8AC3E}">
        <p14:creationId xmlns:p14="http://schemas.microsoft.com/office/powerpoint/2010/main" val="3050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tial text">
    <p:spTree>
      <p:nvGrpSpPr>
        <p:cNvPr id="1" name=""/>
        <p:cNvGrpSpPr/>
        <p:nvPr/>
      </p:nvGrpSpPr>
      <p:grpSpPr>
        <a:xfrm>
          <a:off x="0" y="0"/>
          <a:ext cx="0" cy="0"/>
          <a:chOff x="0" y="0"/>
          <a:chExt cx="0" cy="0"/>
        </a:xfrm>
      </p:grpSpPr>
      <p:sp>
        <p:nvSpPr>
          <p:cNvPr id="8" name="Text Placeholder 32"/>
          <p:cNvSpPr>
            <a:spLocks noGrp="1"/>
          </p:cNvSpPr>
          <p:nvPr>
            <p:ph type="body" sz="quarter" idx="22"/>
          </p:nvPr>
        </p:nvSpPr>
        <p:spPr>
          <a:xfrm>
            <a:off x="724925" y="717795"/>
            <a:ext cx="7741064" cy="641001"/>
          </a:xfrm>
          <a:prstGeom prst="rect">
            <a:avLst/>
          </a:prstGeom>
        </p:spPr>
        <p:txBody>
          <a:bodyPr>
            <a:noAutofit/>
          </a:bodyPr>
          <a:lstStyle>
            <a:lvl1pPr>
              <a:defRPr sz="1865" b="1">
                <a:latin typeface="Arial" charset="0"/>
                <a:ea typeface="Arial" charset="0"/>
                <a:cs typeface="Arial" charset="0"/>
              </a:defRPr>
            </a:lvl1pPr>
          </a:lstStyle>
          <a:p>
            <a:pPr lvl="0"/>
            <a:r>
              <a:rPr lang="en-US" dirty="0"/>
              <a:t>Click to edit Master text styles</a:t>
            </a:r>
          </a:p>
        </p:txBody>
      </p:sp>
      <p:sp>
        <p:nvSpPr>
          <p:cNvPr id="10" name="Text Placeholder 5"/>
          <p:cNvSpPr>
            <a:spLocks noGrp="1"/>
          </p:cNvSpPr>
          <p:nvPr>
            <p:ph type="body" sz="quarter" idx="12"/>
          </p:nvPr>
        </p:nvSpPr>
        <p:spPr>
          <a:xfrm>
            <a:off x="724925" y="1462764"/>
            <a:ext cx="5025456" cy="2890966"/>
          </a:xfrm>
          <a:prstGeom prst="rect">
            <a:avLst/>
          </a:prstGeom>
        </p:spPr>
        <p:txBody>
          <a:bodyPr>
            <a:normAutofit/>
          </a:bodyPr>
          <a:lstStyle>
            <a:lvl1pPr marL="149453" indent="-149453">
              <a:spcBef>
                <a:spcPts val="819"/>
              </a:spcBef>
              <a:spcAft>
                <a:spcPts val="273"/>
              </a:spcAft>
              <a:buClr>
                <a:schemeClr val="tx2"/>
              </a:buClr>
              <a:buFont typeface="Arial" charset="0"/>
              <a:buChar char="•"/>
              <a:tabLst/>
              <a:defRPr sz="1455">
                <a:latin typeface="Arial" charset="0"/>
                <a:ea typeface="Arial" charset="0"/>
                <a:cs typeface="Arial" charset="0"/>
              </a:defRPr>
            </a:lvl1pPr>
            <a:lvl2pPr marL="427421" indent="-224541">
              <a:spcAft>
                <a:spcPts val="273"/>
              </a:spcAft>
              <a:buClr>
                <a:schemeClr val="tx2"/>
              </a:buClr>
              <a:buFont typeface="Arial" charset="0"/>
              <a:buChar char="•"/>
              <a:tabLst/>
              <a:defRPr sz="1273" baseline="0">
                <a:latin typeface="Arial" charset="0"/>
                <a:ea typeface="Arial" charset="0"/>
                <a:cs typeface="Arial" charset="0"/>
              </a:defRPr>
            </a:lvl2pPr>
            <a:lvl3pPr marL="651962" indent="-202881">
              <a:spcAft>
                <a:spcPts val="273"/>
              </a:spcAft>
              <a:buClr>
                <a:schemeClr val="tx2"/>
              </a:buClr>
              <a:buFont typeface="Arial" charset="0"/>
              <a:buChar char="•"/>
              <a:tabLst/>
              <a:defRPr sz="1092" baseline="0">
                <a:latin typeface="Arial" charset="0"/>
                <a:ea typeface="Arial" charset="0"/>
                <a:cs typeface="Arial" charset="0"/>
              </a:defRPr>
            </a:lvl3pPr>
            <a:lvl4pPr marL="876502" indent="-202881">
              <a:spcAft>
                <a:spcPts val="273"/>
              </a:spcAft>
              <a:buClr>
                <a:schemeClr val="tx2"/>
              </a:buClr>
              <a:buFont typeface="Arial" charset="0"/>
              <a:buChar char="•"/>
              <a:tabLst/>
              <a:defRPr sz="1092">
                <a:latin typeface="Arial" charset="0"/>
                <a:ea typeface="Arial" charset="0"/>
                <a:cs typeface="Arial" charset="0"/>
              </a:defRPr>
            </a:lvl4pPr>
            <a:lvl5pPr marL="987689" indent="-155951">
              <a:buFont typeface="Arial" charset="0"/>
              <a:buChar char="•"/>
              <a:defRPr/>
            </a:lvl5pPr>
          </a:lstStyle>
          <a:p>
            <a:pPr lvl="0"/>
            <a:r>
              <a:rPr lang="en-US" dirty="0"/>
              <a:t>Click to edit Master text styles</a:t>
            </a:r>
          </a:p>
          <a:p>
            <a:pPr lvl="1"/>
            <a:r>
              <a:rPr lang="en-US" sz="1092" dirty="0"/>
              <a:t>Sub-bullet 1</a:t>
            </a:r>
          </a:p>
          <a:p>
            <a:pPr lvl="2"/>
            <a:r>
              <a:rPr lang="en-US" sz="1092" dirty="0"/>
              <a:t>Sub-bullet 2</a:t>
            </a:r>
          </a:p>
          <a:p>
            <a:pPr lvl="3"/>
            <a:r>
              <a:rPr lang="en-US" sz="1092" dirty="0"/>
              <a:t>Sub-bullet 3</a:t>
            </a:r>
          </a:p>
          <a:p>
            <a:pPr lvl="3"/>
            <a:endParaRPr lang="en-US" sz="1092" dirty="0"/>
          </a:p>
        </p:txBody>
      </p:sp>
      <p:sp>
        <p:nvSpPr>
          <p:cNvPr id="9" name="Holder 4"/>
          <p:cNvSpPr>
            <a:spLocks noGrp="1"/>
          </p:cNvSpPr>
          <p:nvPr>
            <p:ph type="sldNum" sz="quarter" idx="4"/>
          </p:nvPr>
        </p:nvSpPr>
        <p:spPr>
          <a:xfrm>
            <a:off x="8211115" y="4627731"/>
            <a:ext cx="254873" cy="138623"/>
          </a:xfrm>
          <a:prstGeom prst="rect">
            <a:avLst/>
          </a:prstGeom>
        </p:spPr>
        <p:txBody>
          <a:bodyPr lIns="0" tIns="0" rIns="0" bIns="0"/>
          <a:lstStyle>
            <a:lvl1pPr algn="r">
              <a:defRPr sz="637">
                <a:solidFill>
                  <a:schemeClr val="tx1"/>
                </a:solidFill>
                <a:latin typeface="Arial" charset="0"/>
                <a:ea typeface="Arial" charset="0"/>
                <a:cs typeface="Arial" charset="0"/>
              </a:defRPr>
            </a:lvl1pPr>
          </a:lstStyle>
          <a:p>
            <a:fld id="{B6F15528-21DE-4FAA-801E-634DDDAF4B2B}" type="slidenum">
              <a:rPr lang="uk-UA" smtClean="0">
                <a:solidFill>
                  <a:srgbClr val="000000"/>
                </a:solidFill>
              </a:rPr>
              <a:pPr/>
              <a:t>‹#›</a:t>
            </a:fld>
            <a:endParaRPr lang="uk-UA" dirty="0">
              <a:solidFill>
                <a:srgbClr val="000000"/>
              </a:solidFill>
            </a:endParaRPr>
          </a:p>
        </p:txBody>
      </p:sp>
      <p:sp>
        <p:nvSpPr>
          <p:cNvPr id="11" name="Holder 2"/>
          <p:cNvSpPr>
            <a:spLocks noGrp="1"/>
          </p:cNvSpPr>
          <p:nvPr>
            <p:ph type="ftr" sz="quarter" idx="3"/>
          </p:nvPr>
        </p:nvSpPr>
        <p:spPr>
          <a:xfrm>
            <a:off x="724925" y="4627731"/>
            <a:ext cx="1877322" cy="138623"/>
          </a:xfrm>
          <a:prstGeom prst="rect">
            <a:avLst/>
          </a:prstGeom>
        </p:spPr>
        <p:txBody>
          <a:bodyPr lIns="0" tIns="0" rIns="0" bIns="0"/>
          <a:lstStyle>
            <a:lvl1pPr>
              <a:defRPr sz="637" b="0" i="0">
                <a:solidFill>
                  <a:schemeClr val="tx1"/>
                </a:solidFill>
                <a:latin typeface="Arial"/>
                <a:cs typeface="Arial"/>
              </a:defRPr>
            </a:lvl1pPr>
          </a:lstStyle>
          <a:p>
            <a:pPr marL="5776">
              <a:lnSpc>
                <a:spcPts val="689"/>
              </a:lnSpc>
            </a:pPr>
            <a:r>
              <a:rPr lang="en-US">
                <a:solidFill>
                  <a:srgbClr val="000000"/>
                </a:solidFill>
              </a:rPr>
              <a:t>BritainThinks | Private and</a:t>
            </a:r>
            <a:r>
              <a:rPr lang="en-US" spc="-45">
                <a:solidFill>
                  <a:srgbClr val="000000"/>
                </a:solidFill>
              </a:rPr>
              <a:t> </a:t>
            </a:r>
            <a:r>
              <a:rPr lang="en-US">
                <a:solidFill>
                  <a:srgbClr val="000000"/>
                </a:solidFill>
              </a:rPr>
              <a:t>Confidential</a:t>
            </a:r>
            <a:endParaRPr lang="en-US" dirty="0">
              <a:solidFill>
                <a:srgbClr val="000000"/>
              </a:solidFill>
            </a:endParaRPr>
          </a:p>
        </p:txBody>
      </p:sp>
      <p:sp>
        <p:nvSpPr>
          <p:cNvPr id="7" name="Text Placeholder 3"/>
          <p:cNvSpPr>
            <a:spLocks noGrp="1"/>
          </p:cNvSpPr>
          <p:nvPr>
            <p:ph type="body" sz="quarter" idx="36" hasCustomPrompt="1"/>
          </p:nvPr>
        </p:nvSpPr>
        <p:spPr>
          <a:xfrm>
            <a:off x="724925" y="319122"/>
            <a:ext cx="4297632" cy="138623"/>
          </a:xfrm>
          <a:prstGeom prst="rect">
            <a:avLst/>
          </a:prstGeom>
        </p:spPr>
        <p:txBody>
          <a:bodyPr anchor="ctr"/>
          <a:lstStyle>
            <a:lvl1pPr>
              <a:defRPr sz="750">
                <a:latin typeface="Arial" charset="0"/>
                <a:ea typeface="Arial" charset="0"/>
                <a:cs typeface="Arial" charset="0"/>
              </a:defRPr>
            </a:lvl1pPr>
          </a:lstStyle>
          <a:p>
            <a:pPr lvl="0"/>
            <a:r>
              <a:rPr lang="en-US" dirty="0"/>
              <a:t>Section title</a:t>
            </a:r>
          </a:p>
        </p:txBody>
      </p:sp>
    </p:spTree>
    <p:extLst>
      <p:ext uri="{BB962C8B-B14F-4D97-AF65-F5344CB8AC3E}">
        <p14:creationId xmlns:p14="http://schemas.microsoft.com/office/powerpoint/2010/main" val="130848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3" r:id="rId2"/>
    <p:sldLayoutId id="2147483696" r:id="rId3"/>
    <p:sldLayoutId id="2147483690" r:id="rId4"/>
    <p:sldLayoutId id="2147483705" r:id="rId5"/>
    <p:sldLayoutId id="2147483695" r:id="rId6"/>
    <p:sldLayoutId id="2147483697" r:id="rId7"/>
  </p:sldLayoutIdLst>
  <p:transition>
    <p:fade/>
  </p:transition>
  <p:hf hdr="0"/>
  <p:txStyles>
    <p:titleStyle>
      <a:lvl1pPr algn="l" defTabSz="914378" rtl="0" eaLnBrk="1" latinLnBrk="0" hangingPunct="1">
        <a:spcBef>
          <a:spcPct val="0"/>
        </a:spcBef>
        <a:buNone/>
        <a:defRPr sz="2000" b="1" kern="1200" cap="none" baseline="0">
          <a:solidFill>
            <a:schemeClr val="accent2"/>
          </a:solidFill>
          <a:latin typeface="+mj-lt"/>
          <a:ea typeface="+mj-ea"/>
          <a:cs typeface="+mj-cs"/>
        </a:defRPr>
      </a:lvl1pPr>
    </p:titleStyle>
    <p:bodyStyle>
      <a:lvl1pPr marL="0" indent="0" algn="l" defTabSz="268281" rtl="0" eaLnBrk="1" latinLnBrk="0" hangingPunct="1">
        <a:lnSpc>
          <a:spcPct val="120000"/>
        </a:lnSpc>
        <a:spcBef>
          <a:spcPts val="0"/>
        </a:spcBef>
        <a:spcAft>
          <a:spcPts val="600"/>
        </a:spcAft>
        <a:buClr>
          <a:schemeClr val="accent2"/>
        </a:buClr>
        <a:buSzPct val="85000"/>
        <a:buFont typeface="Wingdings" pitchFamily="2" charset="2"/>
        <a:buNone/>
        <a:defRPr sz="1800" kern="1200" baseline="0">
          <a:solidFill>
            <a:schemeClr val="tx1"/>
          </a:solidFill>
          <a:latin typeface="+mn-lt"/>
          <a:ea typeface="+mn-ea"/>
          <a:cs typeface="+mn-cs"/>
        </a:defRPr>
      </a:lvl1pPr>
      <a:lvl2pPr marL="269868" indent="-269868" algn="l" defTabSz="268281" rtl="0" eaLnBrk="1" latinLnBrk="0" hangingPunct="1">
        <a:lnSpc>
          <a:spcPct val="120000"/>
        </a:lnSpc>
        <a:spcBef>
          <a:spcPts val="0"/>
        </a:spcBef>
        <a:spcAft>
          <a:spcPts val="600"/>
        </a:spcAft>
        <a:buClr>
          <a:schemeClr val="accent2"/>
        </a:buClr>
        <a:buSzPct val="85000"/>
        <a:buFont typeface="Wingdings" pitchFamily="2" charset="2"/>
        <a:buChar char="n"/>
        <a:defRPr sz="1800" b="0" kern="1200">
          <a:solidFill>
            <a:schemeClr val="tx1"/>
          </a:solidFill>
          <a:latin typeface="+mn-lt"/>
          <a:ea typeface="+mn-ea"/>
          <a:cs typeface="+mn-cs"/>
        </a:defRPr>
      </a:lvl2pPr>
      <a:lvl3pPr marL="454014" indent="-184145" algn="l" defTabSz="268281" rtl="0" eaLnBrk="1" latinLnBrk="0" hangingPunct="1">
        <a:lnSpc>
          <a:spcPct val="120000"/>
        </a:lnSpc>
        <a:spcBef>
          <a:spcPts val="0"/>
        </a:spcBef>
        <a:spcAft>
          <a:spcPts val="600"/>
        </a:spcAft>
        <a:buClr>
          <a:schemeClr val="tx1"/>
        </a:buClr>
        <a:buSzPct val="75000"/>
        <a:buFont typeface="Wingdings" pitchFamily="2" charset="2"/>
        <a:buChar char=""/>
        <a:defRPr sz="1800" b="0" kern="1200">
          <a:solidFill>
            <a:schemeClr val="tx1"/>
          </a:solidFill>
          <a:latin typeface="+mn-lt"/>
          <a:ea typeface="+mn-ea"/>
          <a:cs typeface="+mn-cs"/>
        </a:defRPr>
      </a:lvl3pPr>
      <a:lvl4pPr marL="631809" indent="-177796" algn="l" defTabSz="268281"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193" indent="-173034" algn="l" defTabSz="268281"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8988" indent="-177796" algn="l" defTabSz="268281"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p:cNvCxnSpPr/>
          <p:nvPr userDrawn="1"/>
        </p:nvCxnSpPr>
        <p:spPr>
          <a:xfrm>
            <a:off x="718123" y="4512475"/>
            <a:ext cx="7738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Holder 4"/>
          <p:cNvSpPr>
            <a:spLocks noGrp="1"/>
          </p:cNvSpPr>
          <p:nvPr>
            <p:ph type="sldNum" sz="quarter" idx="4"/>
          </p:nvPr>
        </p:nvSpPr>
        <p:spPr>
          <a:xfrm>
            <a:off x="8211115" y="4627731"/>
            <a:ext cx="254873" cy="138623"/>
          </a:xfrm>
          <a:prstGeom prst="rect">
            <a:avLst/>
          </a:prstGeom>
        </p:spPr>
        <p:txBody>
          <a:bodyPr lIns="0" tIns="0" rIns="0" bIns="0"/>
          <a:lstStyle>
            <a:lvl1pPr algn="r">
              <a:defRPr sz="637">
                <a:solidFill>
                  <a:schemeClr val="tx1"/>
                </a:solidFill>
                <a:latin typeface="Arial" charset="0"/>
                <a:ea typeface="Arial" charset="0"/>
                <a:cs typeface="Arial" charset="0"/>
              </a:defRPr>
            </a:lvl1pPr>
          </a:lstStyle>
          <a:p>
            <a:pPr defTabSz="914400"/>
            <a:fld id="{B6F15528-21DE-4FAA-801E-634DDDAF4B2B}" type="slidenum">
              <a:rPr lang="uk-UA" smtClean="0">
                <a:solidFill>
                  <a:srgbClr val="000000"/>
                </a:solidFill>
              </a:rPr>
              <a:pPr defTabSz="914400"/>
              <a:t>‹#›</a:t>
            </a:fld>
            <a:endParaRPr lang="uk-UA" dirty="0">
              <a:solidFill>
                <a:srgbClr val="000000"/>
              </a:solidFill>
            </a:endParaRPr>
          </a:p>
        </p:txBody>
      </p:sp>
      <p:sp>
        <p:nvSpPr>
          <p:cNvPr id="14" name="Holder 2"/>
          <p:cNvSpPr>
            <a:spLocks noGrp="1"/>
          </p:cNvSpPr>
          <p:nvPr>
            <p:ph type="ftr" sz="quarter" idx="3"/>
          </p:nvPr>
        </p:nvSpPr>
        <p:spPr>
          <a:xfrm>
            <a:off x="724925" y="4627731"/>
            <a:ext cx="1877322" cy="92704"/>
          </a:xfrm>
          <a:prstGeom prst="rect">
            <a:avLst/>
          </a:prstGeom>
        </p:spPr>
        <p:txBody>
          <a:bodyPr lIns="0" tIns="0" rIns="0" bIns="0"/>
          <a:lstStyle>
            <a:lvl1pPr>
              <a:defRPr sz="637" b="0" i="0">
                <a:solidFill>
                  <a:schemeClr val="tx1"/>
                </a:solidFill>
                <a:latin typeface="Arial"/>
                <a:cs typeface="Arial"/>
              </a:defRPr>
            </a:lvl1pPr>
          </a:lstStyle>
          <a:p>
            <a:pPr marL="5776" defTabSz="914400">
              <a:lnSpc>
                <a:spcPts val="689"/>
              </a:lnSpc>
            </a:pPr>
            <a:r>
              <a:rPr lang="en-US">
                <a:solidFill>
                  <a:srgbClr val="000000"/>
                </a:solidFill>
              </a:rPr>
              <a:t>BritainThinks | Private and</a:t>
            </a:r>
            <a:r>
              <a:rPr lang="en-US" spc="-45">
                <a:solidFill>
                  <a:srgbClr val="000000"/>
                </a:solidFill>
              </a:rPr>
              <a:t> </a:t>
            </a:r>
            <a:r>
              <a:rPr lang="en-US">
                <a:solidFill>
                  <a:srgbClr val="000000"/>
                </a:solidFill>
              </a:rPr>
              <a:t>Confidential</a:t>
            </a:r>
            <a:endParaRPr lang="en-US" dirty="0">
              <a:solidFill>
                <a:srgbClr val="000000"/>
              </a:solidFill>
            </a:endParaRPr>
          </a:p>
        </p:txBody>
      </p:sp>
      <p:cxnSp>
        <p:nvCxnSpPr>
          <p:cNvPr id="7" name="Straight Connector 6"/>
          <p:cNvCxnSpPr/>
          <p:nvPr userDrawn="1"/>
        </p:nvCxnSpPr>
        <p:spPr>
          <a:xfrm>
            <a:off x="718123" y="492401"/>
            <a:ext cx="7738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57970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hdr="0" dt="0"/>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5356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transition>
    <p:fade/>
  </p:transition>
  <p:hf hdr="0"/>
  <p:txStyles>
    <p:titleStyle>
      <a:lvl1pPr algn="l" defTabSz="914378" rtl="0" eaLnBrk="1" latinLnBrk="0" hangingPunct="1">
        <a:spcBef>
          <a:spcPct val="0"/>
        </a:spcBef>
        <a:buNone/>
        <a:defRPr sz="2000" b="1" kern="1200" cap="none" baseline="0">
          <a:solidFill>
            <a:schemeClr val="accent2"/>
          </a:solidFill>
          <a:latin typeface="+mj-lt"/>
          <a:ea typeface="+mj-ea"/>
          <a:cs typeface="+mj-cs"/>
        </a:defRPr>
      </a:lvl1pPr>
    </p:titleStyle>
    <p:bodyStyle>
      <a:lvl1pPr marL="0" indent="0" algn="l" defTabSz="268281" rtl="0" eaLnBrk="1" latinLnBrk="0" hangingPunct="1">
        <a:lnSpc>
          <a:spcPct val="120000"/>
        </a:lnSpc>
        <a:spcBef>
          <a:spcPts val="0"/>
        </a:spcBef>
        <a:spcAft>
          <a:spcPts val="600"/>
        </a:spcAft>
        <a:buClr>
          <a:schemeClr val="accent2"/>
        </a:buClr>
        <a:buSzPct val="85000"/>
        <a:buFont typeface="Wingdings" pitchFamily="2" charset="2"/>
        <a:buNone/>
        <a:defRPr sz="1800" kern="1200" baseline="0">
          <a:solidFill>
            <a:schemeClr val="tx1"/>
          </a:solidFill>
          <a:latin typeface="+mn-lt"/>
          <a:ea typeface="+mn-ea"/>
          <a:cs typeface="+mn-cs"/>
        </a:defRPr>
      </a:lvl1pPr>
      <a:lvl2pPr marL="269868" indent="-269868" algn="l" defTabSz="268281" rtl="0" eaLnBrk="1" latinLnBrk="0" hangingPunct="1">
        <a:lnSpc>
          <a:spcPct val="120000"/>
        </a:lnSpc>
        <a:spcBef>
          <a:spcPts val="0"/>
        </a:spcBef>
        <a:spcAft>
          <a:spcPts val="600"/>
        </a:spcAft>
        <a:buClr>
          <a:schemeClr val="accent2"/>
        </a:buClr>
        <a:buSzPct val="85000"/>
        <a:buFont typeface="Wingdings" pitchFamily="2" charset="2"/>
        <a:buChar char="n"/>
        <a:defRPr sz="1800" b="0" kern="1200">
          <a:solidFill>
            <a:schemeClr val="tx1"/>
          </a:solidFill>
          <a:latin typeface="+mn-lt"/>
          <a:ea typeface="+mn-ea"/>
          <a:cs typeface="+mn-cs"/>
        </a:defRPr>
      </a:lvl2pPr>
      <a:lvl3pPr marL="454014" indent="-184145" algn="l" defTabSz="268281" rtl="0" eaLnBrk="1" latinLnBrk="0" hangingPunct="1">
        <a:lnSpc>
          <a:spcPct val="120000"/>
        </a:lnSpc>
        <a:spcBef>
          <a:spcPts val="0"/>
        </a:spcBef>
        <a:spcAft>
          <a:spcPts val="600"/>
        </a:spcAft>
        <a:buClr>
          <a:schemeClr val="tx1"/>
        </a:buClr>
        <a:buSzPct val="75000"/>
        <a:buFont typeface="Wingdings" pitchFamily="2" charset="2"/>
        <a:buChar char=""/>
        <a:defRPr sz="1800" b="0" kern="1200">
          <a:solidFill>
            <a:schemeClr val="tx1"/>
          </a:solidFill>
          <a:latin typeface="+mn-lt"/>
          <a:ea typeface="+mn-ea"/>
          <a:cs typeface="+mn-cs"/>
        </a:defRPr>
      </a:lvl3pPr>
      <a:lvl4pPr marL="631809" indent="-177796" algn="l" defTabSz="268281"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193" indent="-173034" algn="l" defTabSz="268281"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8988" indent="-177796" algn="l" defTabSz="268281"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legislation.gov.uk/uksi/2017/353/schedule/2/made"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descr="&lt;TITLE&gt;{71.22047,448.3887,82.72717,133.6836}"/>
          <p:cNvSpPr>
            <a:spLocks noGrp="1"/>
          </p:cNvSpPr>
          <p:nvPr>
            <p:ph type="ctrTitle"/>
          </p:nvPr>
        </p:nvSpPr>
        <p:spPr>
          <a:xfrm>
            <a:off x="641585" y="1064526"/>
            <a:ext cx="7354749" cy="1604735"/>
          </a:xfrm>
        </p:spPr>
        <p:txBody>
          <a:bodyPr/>
          <a:lstStyle/>
          <a:p>
            <a:r>
              <a:rPr lang="en-GB" dirty="0"/>
              <a:t>Better jobs for mums and dads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fatherhood penalty</a:t>
            </a:r>
          </a:p>
        </p:txBody>
      </p:sp>
      <p:sp>
        <p:nvSpPr>
          <p:cNvPr id="3" name="Content Placeholder 2"/>
          <p:cNvSpPr>
            <a:spLocks noGrp="1"/>
          </p:cNvSpPr>
          <p:nvPr>
            <p:ph sz="quarter" idx="11"/>
          </p:nvPr>
        </p:nvSpPr>
        <p:spPr>
          <a:xfrm>
            <a:off x="706582" y="1238595"/>
            <a:ext cx="7764087" cy="3601259"/>
          </a:xfrm>
        </p:spPr>
        <p: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Gender stereotypes are still rife in the workplace.  Young fathers’ attitudes have shifted significantly over the last decade – employers need to catch up.</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57% of fathers have employers who have never spoken to them about better work life balance policies</a:t>
            </a:r>
          </a:p>
          <a:p>
            <a:pPr marL="285750" indent="-285750">
              <a:buFont typeface="Arial" panose="020B0604020202020204" pitchFamily="34" charset="0"/>
              <a:buChar char="•"/>
            </a:pPr>
            <a:r>
              <a:rPr lang="en-GB" dirty="0"/>
              <a:t>48% of men feel guilty when they bring up childcare issues at work</a:t>
            </a:r>
          </a:p>
          <a:p>
            <a:pPr marL="285750" indent="-285750">
              <a:buFont typeface="Arial" panose="020B0604020202020204" pitchFamily="34" charset="0"/>
              <a:buChar char="•"/>
            </a:pPr>
            <a:r>
              <a:rPr lang="en-GB" dirty="0"/>
              <a:t>Less likely to use legal rights  - flexible working and time off for dependents</a:t>
            </a:r>
          </a:p>
          <a:p>
            <a:pPr marL="285750" indent="-285750">
              <a:buFont typeface="Arial" panose="020B0604020202020204" pitchFamily="34" charset="0"/>
              <a:buChar char="•"/>
            </a:pPr>
            <a:endParaRPr lang="en-GB" dirty="0"/>
          </a:p>
          <a:p>
            <a:pPr marL="0" lvl="1" indent="0">
              <a:buNone/>
            </a:pPr>
            <a:r>
              <a:rPr lang="en-GB" dirty="0"/>
              <a:t>	</a:t>
            </a:r>
          </a:p>
        </p:txBody>
      </p:sp>
      <p:pic>
        <p:nvPicPr>
          <p:cNvPr id="4" name="Picture 3"/>
          <p:cNvPicPr>
            <a:picLocks noChangeAspect="1"/>
          </p:cNvPicPr>
          <p:nvPr/>
        </p:nvPicPr>
        <p:blipFill>
          <a:blip r:embed="rId3"/>
          <a:stretch>
            <a:fillRect/>
          </a:stretch>
        </p:blipFill>
        <p:spPr>
          <a:xfrm>
            <a:off x="7216198" y="0"/>
            <a:ext cx="1927802" cy="1782002"/>
          </a:xfrm>
          <a:prstGeom prst="rect">
            <a:avLst/>
          </a:prstGeom>
        </p:spPr>
      </p:pic>
    </p:spTree>
    <p:extLst>
      <p:ext uri="{BB962C8B-B14F-4D97-AF65-F5344CB8AC3E}">
        <p14:creationId xmlns:p14="http://schemas.microsoft.com/office/powerpoint/2010/main" val="178280992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Vindictive behaviour from line managers</a:t>
            </a:r>
          </a:p>
        </p:txBody>
      </p:sp>
      <p:sp>
        <p:nvSpPr>
          <p:cNvPr id="3" name="Content Placeholder 2"/>
          <p:cNvSpPr>
            <a:spLocks noGrp="1"/>
          </p:cNvSpPr>
          <p:nvPr>
            <p:ph sz="quarter" idx="11"/>
          </p:nvPr>
        </p:nvSpPr>
        <p:spPr>
          <a:xfrm>
            <a:off x="706582" y="1238595"/>
            <a:ext cx="7764087" cy="3601259"/>
          </a:xfrm>
        </p:spPr>
        <p:txBody>
          <a:bodyPr/>
          <a:lstStyle/>
          <a:p>
            <a:pPr marL="285750" lvl="0" indent="-285750">
              <a:buFont typeface="Arial" panose="020B0604020202020204" pitchFamily="34" charset="0"/>
              <a:buChar char="•"/>
            </a:pPr>
            <a:r>
              <a:rPr lang="en-US" dirty="0"/>
              <a:t>Line managers can often exacerbate the problems that young parents face</a:t>
            </a:r>
          </a:p>
          <a:p>
            <a:pPr marL="501750" lvl="1" indent="-285750"/>
            <a:r>
              <a:rPr lang="en-US" dirty="0"/>
              <a:t>Last minute shift changes, breaching confidentiality, and creating an atmosphere of fear </a:t>
            </a:r>
          </a:p>
          <a:p>
            <a:pPr marL="501750" lvl="1" indent="-285750"/>
            <a:r>
              <a:rPr lang="en-US" dirty="0"/>
              <a:t>Line managers using disciplinary and health monitoring procedures against staff who had taken absences because of children’s sick days.</a:t>
            </a:r>
            <a:endParaRPr lang="en-GB" dirty="0"/>
          </a:p>
          <a:p>
            <a:pPr marL="285750" indent="-285750">
              <a:buFont typeface="Arial" panose="020B0604020202020204" pitchFamily="34" charset="0"/>
              <a:buChar char="•"/>
            </a:pPr>
            <a:endParaRPr lang="en-GB" dirty="0"/>
          </a:p>
          <a:p>
            <a:pPr marL="0" lvl="1" indent="0">
              <a:buNone/>
            </a:pPr>
            <a:r>
              <a:rPr lang="en-GB" dirty="0"/>
              <a:t>	</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604555" y="2675330"/>
            <a:ext cx="3865473" cy="1485576"/>
          </a:xfrm>
          <a:prstGeom prst="rect">
            <a:avLst/>
          </a:prstGeom>
        </p:spPr>
      </p:pic>
    </p:spTree>
    <p:extLst>
      <p:ext uri="{BB962C8B-B14F-4D97-AF65-F5344CB8AC3E}">
        <p14:creationId xmlns:p14="http://schemas.microsoft.com/office/powerpoint/2010/main" val="23677102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br>
              <a:rPr lang="en-US" dirty="0"/>
            </a:br>
            <a:br>
              <a:rPr lang="en-US" dirty="0"/>
            </a:br>
            <a:br>
              <a:rPr lang="en-US" dirty="0"/>
            </a:br>
            <a:br>
              <a:rPr lang="en-US" dirty="0"/>
            </a:br>
            <a:r>
              <a:rPr lang="en-US" sz="2000" dirty="0"/>
              <a:t>Most young parents (58%) feel they know little or nothing about what legal rights they have at work to help them balance work with childcare</a:t>
            </a:r>
            <a:endParaRPr lang="en-GB" sz="2000" dirty="0"/>
          </a:p>
        </p:txBody>
      </p:sp>
      <p:sp>
        <p:nvSpPr>
          <p:cNvPr id="3" name="Content Placeholder 2"/>
          <p:cNvSpPr>
            <a:spLocks noGrp="1"/>
          </p:cNvSpPr>
          <p:nvPr>
            <p:ph sz="quarter" idx="11"/>
          </p:nvPr>
        </p:nvSpPr>
        <p:spPr>
          <a:xfrm>
            <a:off x="706582" y="1238596"/>
            <a:ext cx="7764087" cy="3233652"/>
          </a:xfrm>
        </p:spPr>
        <p:txBody>
          <a:bodyPr/>
          <a:lstStyle/>
          <a:p>
            <a:endParaRPr lang="en-GB" dirty="0"/>
          </a:p>
          <a:p>
            <a:pPr marL="285750" indent="-285750">
              <a:buFont typeface="Arial" panose="020B0604020202020204" pitchFamily="34" charset="0"/>
              <a:buChar char="•"/>
            </a:pPr>
            <a:r>
              <a:rPr lang="en-GB" dirty="0"/>
              <a:t>63% knew little or nothing of right to unpaid parental leave</a:t>
            </a:r>
          </a:p>
          <a:p>
            <a:pPr marL="285750" indent="-285750">
              <a:buFont typeface="Arial" panose="020B0604020202020204" pitchFamily="34" charset="0"/>
              <a:buChar char="•"/>
            </a:pPr>
            <a:r>
              <a:rPr lang="en-GB" dirty="0"/>
              <a:t>43% knew little or nothing  of the right to request flexible working</a:t>
            </a:r>
          </a:p>
          <a:p>
            <a:pPr marL="285750" indent="-285750">
              <a:buFont typeface="Arial" panose="020B0604020202020204" pitchFamily="34" charset="0"/>
              <a:buChar char="•"/>
            </a:pPr>
            <a:r>
              <a:rPr lang="en-GB" dirty="0"/>
              <a:t>50% knew little or nothing of right to time off for dependents</a:t>
            </a:r>
          </a:p>
          <a:p>
            <a:pPr marL="285750" indent="-285750">
              <a:buFont typeface="Arial" panose="020B0604020202020204" pitchFamily="34" charset="0"/>
              <a:buChar char="•"/>
            </a:pPr>
            <a:r>
              <a:rPr lang="en-GB" dirty="0"/>
              <a:t>67% of young parents working part time say they know little or nothing about their rights.</a:t>
            </a:r>
          </a:p>
          <a:p>
            <a:pPr marL="0" lvl="1" indent="0">
              <a:buNone/>
            </a:pPr>
            <a:r>
              <a:rPr lang="en-GB" dirty="0"/>
              <a:t>	</a:t>
            </a:r>
          </a:p>
        </p:txBody>
      </p:sp>
    </p:spTree>
    <p:extLst>
      <p:ext uri="{BB962C8B-B14F-4D97-AF65-F5344CB8AC3E}">
        <p14:creationId xmlns:p14="http://schemas.microsoft.com/office/powerpoint/2010/main" val="15181893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Coping strategies have a time and financial penalty…</a:t>
            </a:r>
            <a:endParaRPr lang="en-GB" dirty="0"/>
          </a:p>
        </p:txBody>
      </p:sp>
      <p:sp>
        <p:nvSpPr>
          <p:cNvPr id="3" name="Content Placeholder 2"/>
          <p:cNvSpPr>
            <a:spLocks noGrp="1"/>
          </p:cNvSpPr>
          <p:nvPr>
            <p:ph sz="quarter" idx="11"/>
          </p:nvPr>
        </p:nvSpPr>
        <p:spPr>
          <a:xfrm>
            <a:off x="706582" y="1238595"/>
            <a:ext cx="7764087" cy="3601259"/>
          </a:xfrm>
        </p:spPr>
        <p:txBody>
          <a:bodyPr/>
          <a:lstStyle/>
          <a:p>
            <a:pPr marL="285750" lvl="0" indent="-285750">
              <a:buFont typeface="Arial" panose="020B0604020202020204" pitchFamily="34" charset="0"/>
              <a:buChar char="•"/>
            </a:pPr>
            <a:endParaRPr lang="en-GB" dirty="0">
              <a:solidFill>
                <a:srgbClr val="FF0000"/>
              </a:solidFill>
            </a:endParaRPr>
          </a:p>
          <a:p>
            <a:pPr marL="285750" lvl="0" indent="-285750">
              <a:buFont typeface="Arial" panose="020B0604020202020204" pitchFamily="34" charset="0"/>
              <a:buChar char="•"/>
            </a:pPr>
            <a:r>
              <a:rPr lang="en-GB" dirty="0"/>
              <a:t>29% of parents have used annual leave, in the last 12 months, to cover a sickness day for a child</a:t>
            </a:r>
          </a:p>
          <a:p>
            <a:pPr marL="285750" lvl="0" indent="-285750">
              <a:buFont typeface="Arial" panose="020B0604020202020204" pitchFamily="34" charset="0"/>
              <a:buChar char="•"/>
            </a:pPr>
            <a:r>
              <a:rPr lang="en-GB" dirty="0"/>
              <a:t>24% of young parents have taken unpaid leave, in the last 12 months, to cover a sickness day for a child</a:t>
            </a:r>
          </a:p>
          <a:p>
            <a:pPr marL="285750" lvl="0" indent="-285750">
              <a:buFont typeface="Arial" panose="020B0604020202020204" pitchFamily="34" charset="0"/>
              <a:buChar char="•"/>
            </a:pPr>
            <a:r>
              <a:rPr lang="en-GB" dirty="0"/>
              <a:t>33% of parents have used a sick day, in the last 12 months, when it was their child who was sick and needed looking after...</a:t>
            </a:r>
          </a:p>
          <a:p>
            <a:pPr marL="501750" lvl="1" indent="-285750"/>
            <a:r>
              <a:rPr lang="en-GB" dirty="0"/>
              <a:t>Income is covered</a:t>
            </a:r>
          </a:p>
          <a:p>
            <a:pPr marL="501750" lvl="1" indent="-285750"/>
            <a:r>
              <a:rPr lang="en-GB" dirty="0"/>
              <a:t>Not asking for something for the kids</a:t>
            </a:r>
          </a:p>
          <a:p>
            <a:pPr marL="285750" lvl="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0" lvl="1" indent="0">
              <a:buNone/>
            </a:pPr>
            <a:r>
              <a:rPr lang="en-GB" dirty="0"/>
              <a:t>	</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233036" y="3187260"/>
            <a:ext cx="3385820" cy="1032510"/>
          </a:xfrm>
          <a:prstGeom prst="rect">
            <a:avLst/>
          </a:prstGeom>
        </p:spPr>
      </p:pic>
    </p:spTree>
    <p:extLst>
      <p:ext uri="{BB962C8B-B14F-4D97-AF65-F5344CB8AC3E}">
        <p14:creationId xmlns:p14="http://schemas.microsoft.com/office/powerpoint/2010/main" val="372749944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on young parents</a:t>
            </a:r>
          </a:p>
        </p:txBody>
      </p:sp>
      <p:sp>
        <p:nvSpPr>
          <p:cNvPr id="3" name="Content Placeholder 2"/>
          <p:cNvSpPr>
            <a:spLocks noGrp="1"/>
          </p:cNvSpPr>
          <p:nvPr>
            <p:ph sz="quarter" idx="11"/>
          </p:nvPr>
        </p:nvSpPr>
        <p:spPr>
          <a:xfrm>
            <a:off x="706582" y="1238596"/>
            <a:ext cx="7764087" cy="3233652"/>
          </a:xfrm>
        </p:spPr>
        <p:txBody>
          <a:bodyPr/>
          <a:lstStyle/>
          <a:p>
            <a:pPr marL="285750" indent="-285750">
              <a:buFont typeface="Arial" panose="020B0604020202020204" pitchFamily="34" charset="0"/>
              <a:buChar char="•"/>
            </a:pPr>
            <a:r>
              <a:rPr lang="en-GB" sz="1400" dirty="0"/>
              <a:t>Impact on health -  feelings of anxiety, stress, tiredness and guilt</a:t>
            </a:r>
          </a:p>
          <a:p>
            <a:pPr marL="285750" indent="-285750">
              <a:buFont typeface="Arial" panose="020B0604020202020204" pitchFamily="34" charset="0"/>
              <a:buChar char="•"/>
            </a:pPr>
            <a:r>
              <a:rPr lang="en-GB" sz="1400" dirty="0"/>
              <a:t>Personal relationships damaged due to relying on informal networks</a:t>
            </a:r>
          </a:p>
          <a:p>
            <a:pPr marL="285750" indent="-285750">
              <a:buFont typeface="Arial" panose="020B0604020202020204" pitchFamily="34" charset="0"/>
              <a:buChar char="•"/>
            </a:pPr>
            <a:r>
              <a:rPr lang="en-GB" sz="1400" dirty="0"/>
              <a:t>Reputation tarnished at work, for example, taking sick days to look after child</a:t>
            </a:r>
          </a:p>
          <a:p>
            <a:pPr marL="285750" indent="-285750">
              <a:buFont typeface="Arial" panose="020B0604020202020204" pitchFamily="34" charset="0"/>
              <a:buChar char="•"/>
            </a:pPr>
            <a:r>
              <a:rPr lang="en-GB" sz="1400" dirty="0"/>
              <a:t>Impact on time – holiday leave being used to look after sick children</a:t>
            </a:r>
          </a:p>
          <a:p>
            <a:pPr marL="285750" indent="-285750">
              <a:buFont typeface="Arial" panose="020B0604020202020204" pitchFamily="34" charset="0"/>
              <a:buChar char="•"/>
            </a:pPr>
            <a:r>
              <a:rPr lang="en-GB" sz="1400" dirty="0"/>
              <a:t>Impact on income – 24% asked to take time off with no pay at short notice, 10% incurred penalty fees for picking up children late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0" lvl="1" indent="0">
              <a:buNone/>
            </a:pPr>
            <a:r>
              <a:rPr lang="en-GB" dirty="0"/>
              <a:t>	</a:t>
            </a:r>
          </a:p>
        </p:txBody>
      </p:sp>
      <p:pic>
        <p:nvPicPr>
          <p:cNvPr id="7" name="Picture 6"/>
          <p:cNvPicPr>
            <a:picLocks noChangeAspect="1"/>
          </p:cNvPicPr>
          <p:nvPr/>
        </p:nvPicPr>
        <p:blipFill>
          <a:blip r:embed="rId3"/>
          <a:stretch>
            <a:fillRect/>
          </a:stretch>
        </p:blipFill>
        <p:spPr>
          <a:xfrm>
            <a:off x="345838" y="3068782"/>
            <a:ext cx="4635067" cy="1262197"/>
          </a:xfrm>
          <a:prstGeom prst="rect">
            <a:avLst/>
          </a:prstGeom>
        </p:spPr>
      </p:pic>
      <p:pic>
        <p:nvPicPr>
          <p:cNvPr id="4" name="Picture 3"/>
          <p:cNvPicPr>
            <a:picLocks noChangeAspect="1"/>
          </p:cNvPicPr>
          <p:nvPr/>
        </p:nvPicPr>
        <p:blipFill>
          <a:blip r:embed="rId4"/>
          <a:stretch>
            <a:fillRect/>
          </a:stretch>
        </p:blipFill>
        <p:spPr>
          <a:xfrm>
            <a:off x="6524625" y="0"/>
            <a:ext cx="2619375" cy="1047750"/>
          </a:xfrm>
          <a:prstGeom prst="rect">
            <a:avLst/>
          </a:prstGeom>
        </p:spPr>
      </p:pic>
      <p:pic>
        <p:nvPicPr>
          <p:cNvPr id="5" name="Picture 4"/>
          <p:cNvPicPr>
            <a:picLocks noChangeAspect="1"/>
          </p:cNvPicPr>
          <p:nvPr/>
        </p:nvPicPr>
        <p:blipFill>
          <a:blip r:embed="rId5"/>
          <a:stretch>
            <a:fillRect/>
          </a:stretch>
        </p:blipFill>
        <p:spPr>
          <a:xfrm>
            <a:off x="6524625" y="2963444"/>
            <a:ext cx="2219325" cy="1333500"/>
          </a:xfrm>
          <a:prstGeom prst="rect">
            <a:avLst/>
          </a:prstGeom>
        </p:spPr>
      </p:pic>
    </p:spTree>
    <p:extLst>
      <p:ext uri="{BB962C8B-B14F-4D97-AF65-F5344CB8AC3E}">
        <p14:creationId xmlns:p14="http://schemas.microsoft.com/office/powerpoint/2010/main" val="405193784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practices</a:t>
            </a:r>
          </a:p>
        </p:txBody>
      </p:sp>
      <p:sp>
        <p:nvSpPr>
          <p:cNvPr id="3" name="Content Placeholder 2"/>
          <p:cNvSpPr>
            <a:spLocks noGrp="1"/>
          </p:cNvSpPr>
          <p:nvPr>
            <p:ph sz="quarter" idx="11"/>
          </p:nvPr>
        </p:nvSpPr>
        <p:spPr>
          <a:xfrm>
            <a:off x="706582" y="1238596"/>
            <a:ext cx="7764087" cy="3233652"/>
          </a:xfrm>
        </p:spPr>
        <p:txBody>
          <a:bodyPr/>
          <a:lstStyle/>
          <a:p>
            <a:endParaRPr lang="en-GB" dirty="0"/>
          </a:p>
          <a:p>
            <a:pPr marL="285750" indent="-285750">
              <a:buFont typeface="Arial" panose="020B0604020202020204" pitchFamily="34" charset="0"/>
              <a:buChar char="•"/>
            </a:pPr>
            <a:r>
              <a:rPr lang="en-GB" dirty="0"/>
              <a:t>Shift variability</a:t>
            </a:r>
          </a:p>
          <a:p>
            <a:pPr marL="501750" lvl="1" indent="-285750"/>
            <a:r>
              <a:rPr lang="en-GB" dirty="0"/>
              <a:t>Notice of shifts at least one month in advance </a:t>
            </a:r>
          </a:p>
          <a:p>
            <a:pPr marL="501750" lvl="1" indent="-285750"/>
            <a:r>
              <a:rPr lang="en-GB" dirty="0"/>
              <a:t>Compensation for shift cancellation</a:t>
            </a:r>
          </a:p>
          <a:p>
            <a:pPr marL="285750" indent="-285750">
              <a:buFont typeface="Arial" panose="020B0604020202020204" pitchFamily="34" charset="0"/>
              <a:buChar char="•"/>
            </a:pPr>
            <a:r>
              <a:rPr lang="en-GB" dirty="0"/>
              <a:t>Non contracted hours</a:t>
            </a:r>
          </a:p>
          <a:p>
            <a:pPr marL="501750" lvl="1" indent="-285750"/>
            <a:r>
              <a:rPr lang="en-GB" dirty="0"/>
              <a:t>Premium rate of pay for non guaranteed hours</a:t>
            </a:r>
          </a:p>
          <a:p>
            <a:pPr marL="501750" lvl="1" indent="-285750"/>
            <a:endParaRPr lang="en-GB" dirty="0"/>
          </a:p>
          <a:p>
            <a:pPr marL="0" lvl="1" indent="0">
              <a:buNone/>
            </a:pPr>
            <a:r>
              <a:rPr lang="en-GB" dirty="0"/>
              <a:t>	</a:t>
            </a:r>
          </a:p>
        </p:txBody>
      </p:sp>
    </p:spTree>
    <p:extLst>
      <p:ext uri="{BB962C8B-B14F-4D97-AF65-F5344CB8AC3E}">
        <p14:creationId xmlns:p14="http://schemas.microsoft.com/office/powerpoint/2010/main" val="33096982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Cultural shift</a:t>
            </a:r>
          </a:p>
        </p:txBody>
      </p:sp>
      <p:sp>
        <p:nvSpPr>
          <p:cNvPr id="3" name="Content Placeholder 2"/>
          <p:cNvSpPr>
            <a:spLocks noGrp="1"/>
          </p:cNvSpPr>
          <p:nvPr>
            <p:ph sz="quarter" idx="11"/>
          </p:nvPr>
        </p:nvSpPr>
        <p:spPr>
          <a:xfrm>
            <a:off x="706582" y="1238596"/>
            <a:ext cx="7764087" cy="3233652"/>
          </a:xfrm>
        </p:spPr>
        <p:txBody>
          <a:bodyPr/>
          <a:lstStyle/>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Promotion of business case benefits to employers</a:t>
            </a:r>
          </a:p>
          <a:p>
            <a:pPr marL="285750" indent="-285750">
              <a:buFont typeface="Arial" panose="020B0604020202020204" pitchFamily="34" charset="0"/>
              <a:buChar char="•"/>
            </a:pPr>
            <a:r>
              <a:rPr lang="en-GB" dirty="0"/>
              <a:t>Campaigns to raise awareness of employment rights – Taylor review </a:t>
            </a:r>
          </a:p>
          <a:p>
            <a:pPr marL="285750" indent="-285750">
              <a:buFont typeface="Arial" panose="020B0604020202020204" pitchFamily="34" charset="0"/>
              <a:buChar char="•"/>
            </a:pPr>
            <a:r>
              <a:rPr lang="en-GB" dirty="0"/>
              <a:t>Union strategies to negotiate policies and change culture in workplaces</a:t>
            </a:r>
          </a:p>
          <a:p>
            <a:pPr marL="285750" indent="-285750">
              <a:buFont typeface="Arial" panose="020B0604020202020204" pitchFamily="34" charset="0"/>
              <a:buChar char="•"/>
            </a:pPr>
            <a:r>
              <a:rPr lang="en-GB" dirty="0"/>
              <a:t>Make it acceptable to use employment rights – lever to change culture</a:t>
            </a:r>
          </a:p>
          <a:p>
            <a:pPr marL="501750" lvl="1" indent="-285750"/>
            <a:endParaRPr lang="en-GB" dirty="0"/>
          </a:p>
          <a:p>
            <a:pPr marL="0" lvl="1" indent="0">
              <a:buNone/>
            </a:pPr>
            <a:r>
              <a:rPr lang="en-GB" dirty="0"/>
              <a:t>	</a:t>
            </a:r>
          </a:p>
        </p:txBody>
      </p:sp>
      <p:pic>
        <p:nvPicPr>
          <p:cNvPr id="4" name="Picture 3"/>
          <p:cNvPicPr>
            <a:picLocks noChangeAspect="1"/>
          </p:cNvPicPr>
          <p:nvPr/>
        </p:nvPicPr>
        <p:blipFill>
          <a:blip r:embed="rId3"/>
          <a:stretch>
            <a:fillRect/>
          </a:stretch>
        </p:blipFill>
        <p:spPr>
          <a:xfrm>
            <a:off x="2897937" y="3451147"/>
            <a:ext cx="3381375" cy="933450"/>
          </a:xfrm>
          <a:prstGeom prst="rect">
            <a:avLst/>
          </a:prstGeom>
        </p:spPr>
      </p:pic>
    </p:spTree>
    <p:extLst>
      <p:ext uri="{BB962C8B-B14F-4D97-AF65-F5344CB8AC3E}">
        <p14:creationId xmlns:p14="http://schemas.microsoft.com/office/powerpoint/2010/main" val="33848182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Enhancing employment rights</a:t>
            </a:r>
          </a:p>
        </p:txBody>
      </p:sp>
      <p:sp>
        <p:nvSpPr>
          <p:cNvPr id="3" name="Content Placeholder 2"/>
          <p:cNvSpPr>
            <a:spLocks noGrp="1"/>
          </p:cNvSpPr>
          <p:nvPr>
            <p:ph sz="quarter" idx="11"/>
          </p:nvPr>
        </p:nvSpPr>
        <p:spPr>
          <a:xfrm>
            <a:off x="706582" y="1238596"/>
            <a:ext cx="7764087" cy="3233652"/>
          </a:xfrm>
        </p:spPr>
        <p:txBody>
          <a:bodyPr/>
          <a:lstStyle/>
          <a:p>
            <a:pPr marL="285750" indent="-285750">
              <a:buFont typeface="Arial" panose="020B0604020202020204" pitchFamily="34" charset="0"/>
              <a:buChar char="•"/>
            </a:pPr>
            <a:r>
              <a:rPr lang="en-GB" dirty="0"/>
              <a:t>Unpaid parental leave</a:t>
            </a:r>
          </a:p>
          <a:p>
            <a:pPr marL="501750" lvl="1" indent="-285750"/>
            <a:r>
              <a:rPr lang="en-GB" dirty="0"/>
              <a:t>Paid leave</a:t>
            </a:r>
          </a:p>
          <a:p>
            <a:pPr marL="501750" lvl="1" indent="-285750"/>
            <a:r>
              <a:rPr lang="en-GB" dirty="0"/>
              <a:t>Piecemeal</a:t>
            </a:r>
          </a:p>
          <a:p>
            <a:pPr marL="501750" lvl="1" indent="-285750"/>
            <a:r>
              <a:rPr lang="en-GB" dirty="0"/>
              <a:t>Less notice period required</a:t>
            </a:r>
          </a:p>
          <a:p>
            <a:pPr marL="285750" indent="-285750">
              <a:buFont typeface="Arial" panose="020B0604020202020204" pitchFamily="34" charset="0"/>
              <a:buChar char="•"/>
            </a:pPr>
            <a:r>
              <a:rPr lang="en-GB" dirty="0"/>
              <a:t>Right to request flexible working</a:t>
            </a:r>
          </a:p>
          <a:p>
            <a:pPr marL="501750" lvl="1" indent="-285750"/>
            <a:r>
              <a:rPr lang="en-GB" dirty="0"/>
              <a:t>Temporary change to terms and conditions</a:t>
            </a:r>
          </a:p>
          <a:p>
            <a:pPr marL="285750" lvl="0" indent="-285750">
              <a:buClr>
                <a:srgbClr val="B384BA"/>
              </a:buClr>
              <a:buFont typeface="Arial" panose="020B0604020202020204" pitchFamily="34" charset="0"/>
              <a:buChar char="•"/>
            </a:pPr>
            <a:r>
              <a:rPr lang="en-GB" dirty="0">
                <a:solidFill>
                  <a:srgbClr val="1D1D1D"/>
                </a:solidFill>
              </a:rPr>
              <a:t>Right to time off for dependents</a:t>
            </a:r>
          </a:p>
          <a:p>
            <a:pPr marL="501750" lvl="1" indent="-285750">
              <a:buClr>
                <a:srgbClr val="B384BA"/>
              </a:buClr>
            </a:pPr>
            <a:r>
              <a:rPr lang="en-GB" dirty="0">
                <a:solidFill>
                  <a:srgbClr val="1D1D1D"/>
                </a:solidFill>
              </a:rPr>
              <a:t>Period of paid leave</a:t>
            </a:r>
          </a:p>
          <a:p>
            <a:pPr marL="501750" lvl="1" indent="-285750"/>
            <a:endParaRPr lang="en-GB" dirty="0"/>
          </a:p>
          <a:p>
            <a:pPr lvl="1" indent="0">
              <a:buNone/>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958173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6544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descr="&lt;TITLE&gt;{71.22047,448.3887,82.72717,133.6836}"/>
          <p:cNvSpPr>
            <a:spLocks noGrp="1"/>
          </p:cNvSpPr>
          <p:nvPr>
            <p:ph type="ctrTitle"/>
          </p:nvPr>
        </p:nvSpPr>
        <p:spPr/>
        <p:txBody>
          <a:bodyPr/>
          <a:lstStyle/>
          <a:p>
            <a:r>
              <a:rPr lang="en-GB" dirty="0"/>
              <a:t>Gender Pay Gap Information Regulations</a:t>
            </a:r>
          </a:p>
        </p:txBody>
      </p:sp>
      <p:sp>
        <p:nvSpPr>
          <p:cNvPr id="23" name="Subtitle 22" descr="&lt;SUBTITLE&gt;{95.66929,212.5984,168.378,133.6836}"/>
          <p:cNvSpPr>
            <a:spLocks noGrp="1"/>
          </p:cNvSpPr>
          <p:nvPr>
            <p:ph type="subTitle" idx="1"/>
          </p:nvPr>
        </p:nvSpPr>
        <p:spPr/>
        <p:txBody>
          <a:bodyPr/>
          <a:lstStyle/>
          <a:p>
            <a:r>
              <a:rPr lang="en-GB" dirty="0"/>
              <a:t>Matt Creagh</a:t>
            </a:r>
          </a:p>
        </p:txBody>
      </p:sp>
    </p:spTree>
    <p:extLst>
      <p:ext uri="{BB962C8B-B14F-4D97-AF65-F5344CB8AC3E}">
        <p14:creationId xmlns:p14="http://schemas.microsoft.com/office/powerpoint/2010/main" val="42323657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GB" dirty="0"/>
              <a:t>Methodology</a:t>
            </a:r>
          </a:p>
        </p:txBody>
      </p:sp>
      <p:sp>
        <p:nvSpPr>
          <p:cNvPr id="3" name="Slide Number Placeholder 2"/>
          <p:cNvSpPr>
            <a:spLocks noGrp="1"/>
          </p:cNvSpPr>
          <p:nvPr>
            <p:ph type="sldNum" sz="quarter" idx="4"/>
          </p:nvPr>
        </p:nvSpPr>
        <p:spPr/>
        <p:txBody>
          <a:bodyPr/>
          <a:lstStyle/>
          <a:p>
            <a:fld id="{B6F15528-21DE-4FAA-801E-634DDDAF4B2B}" type="slidenum">
              <a:rPr lang="uk-UA" smtClean="0">
                <a:solidFill>
                  <a:srgbClr val="000000"/>
                </a:solidFill>
              </a:rPr>
              <a:pPr/>
              <a:t>2</a:t>
            </a:fld>
            <a:endParaRPr lang="uk-UA" dirty="0">
              <a:solidFill>
                <a:srgbClr val="000000"/>
              </a:solidFill>
            </a:endParaRPr>
          </a:p>
        </p:txBody>
      </p:sp>
      <p:sp>
        <p:nvSpPr>
          <p:cNvPr id="4" name="Footer Placeholder 3"/>
          <p:cNvSpPr>
            <a:spLocks noGrp="1"/>
          </p:cNvSpPr>
          <p:nvPr>
            <p:ph type="ftr" sz="quarter" idx="3"/>
          </p:nvPr>
        </p:nvSpPr>
        <p:spPr/>
        <p:txBody>
          <a:bodyPr/>
          <a:lstStyle/>
          <a:p>
            <a:pPr marL="5776">
              <a:lnSpc>
                <a:spcPts val="689"/>
              </a:lnSpc>
            </a:pPr>
            <a:r>
              <a:rPr lang="en-US">
                <a:solidFill>
                  <a:srgbClr val="000000"/>
                </a:solidFill>
              </a:rPr>
              <a:t>BritainThinks | Private and</a:t>
            </a:r>
            <a:r>
              <a:rPr lang="en-US" spc="-45">
                <a:solidFill>
                  <a:srgbClr val="000000"/>
                </a:solidFill>
              </a:rPr>
              <a:t> </a:t>
            </a:r>
            <a:r>
              <a:rPr lang="en-US">
                <a:solidFill>
                  <a:srgbClr val="000000"/>
                </a:solidFill>
              </a:rPr>
              <a:t>Confidential</a:t>
            </a:r>
            <a:endParaRPr lang="en-US" dirty="0">
              <a:solidFill>
                <a:srgbClr val="000000"/>
              </a:solidFill>
            </a:endParaRPr>
          </a:p>
        </p:txBody>
      </p:sp>
      <p:sp>
        <p:nvSpPr>
          <p:cNvPr id="7" name="TextBox 6"/>
          <p:cNvSpPr txBox="1"/>
          <p:nvPr/>
        </p:nvSpPr>
        <p:spPr>
          <a:xfrm>
            <a:off x="794517" y="1324141"/>
            <a:ext cx="7671198" cy="540148"/>
          </a:xfrm>
          <a:prstGeom prst="rect">
            <a:avLst/>
          </a:prstGeom>
          <a:noFill/>
        </p:spPr>
        <p:txBody>
          <a:bodyPr wrap="square" rtlCol="0">
            <a:spAutoFit/>
          </a:bodyPr>
          <a:lstStyle/>
          <a:p>
            <a:pPr defTabSz="914400">
              <a:buClr>
                <a:srgbClr val="006DA6"/>
              </a:buClr>
            </a:pPr>
            <a:r>
              <a:rPr lang="en-GB" sz="1455" dirty="0">
                <a:solidFill>
                  <a:srgbClr val="000000"/>
                </a:solidFill>
                <a:ea typeface="Arial" charset="0"/>
                <a:cs typeface="Arial" charset="0"/>
              </a:rPr>
              <a:t>The project comprised qualitative and quantitative research with young (aged 35 and under) working parents, all of whom had a combined household income of £28,000 or less</a:t>
            </a:r>
          </a:p>
        </p:txBody>
      </p:sp>
      <p:sp>
        <p:nvSpPr>
          <p:cNvPr id="8" name="Rectangle 7"/>
          <p:cNvSpPr/>
          <p:nvPr/>
        </p:nvSpPr>
        <p:spPr>
          <a:xfrm>
            <a:off x="794517" y="1993770"/>
            <a:ext cx="1975381" cy="105717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0108" algn="ctr" defTabSz="914400">
              <a:spcBef>
                <a:spcPts val="819"/>
              </a:spcBef>
              <a:spcAft>
                <a:spcPts val="273"/>
              </a:spcAft>
            </a:pPr>
            <a:r>
              <a:rPr lang="en-GB" sz="1273" b="1" dirty="0">
                <a:solidFill>
                  <a:srgbClr val="FFFFFF"/>
                </a:solidFill>
                <a:ea typeface="Arial" charset="0"/>
                <a:cs typeface="Arial" charset="0"/>
              </a:rPr>
              <a:t>Stage 1: Qualitative </a:t>
            </a:r>
          </a:p>
          <a:p>
            <a:pPr marL="10108" algn="ctr" defTabSz="914400">
              <a:spcBef>
                <a:spcPts val="819"/>
              </a:spcBef>
              <a:spcAft>
                <a:spcPts val="273"/>
              </a:spcAft>
            </a:pPr>
            <a:r>
              <a:rPr lang="en-GB" sz="1092" dirty="0">
                <a:solidFill>
                  <a:srgbClr val="FFFFFF"/>
                </a:solidFill>
                <a:ea typeface="Arial" charset="0"/>
                <a:cs typeface="Arial" charset="0"/>
              </a:rPr>
              <a:t>Dec 2016 – Jan 2017</a:t>
            </a:r>
          </a:p>
        </p:txBody>
      </p:sp>
      <p:sp>
        <p:nvSpPr>
          <p:cNvPr id="9" name="TextBox 8"/>
          <p:cNvSpPr txBox="1"/>
          <p:nvPr/>
        </p:nvSpPr>
        <p:spPr>
          <a:xfrm>
            <a:off x="2792290" y="2001120"/>
            <a:ext cx="5695817" cy="1049827"/>
          </a:xfrm>
          <a:prstGeom prst="rect">
            <a:avLst/>
          </a:prstGeom>
          <a:solidFill>
            <a:schemeClr val="bg1">
              <a:lumMod val="85000"/>
            </a:schemeClr>
          </a:solidFill>
          <a:ln>
            <a:noFill/>
          </a:ln>
        </p:spPr>
        <p:txBody>
          <a:bodyPr wrap="square" rtlCol="0" anchor="ctr">
            <a:normAutofit/>
          </a:bodyPr>
          <a:lstStyle/>
          <a:p>
            <a:pPr marL="155951" indent="-155951" defTabSz="914400">
              <a:buClr>
                <a:srgbClr val="006DA6"/>
              </a:buClr>
              <a:buFont typeface="Arial" charset="0"/>
              <a:buChar char="•"/>
            </a:pPr>
            <a:r>
              <a:rPr lang="en-US" sz="1092" dirty="0">
                <a:solidFill>
                  <a:srgbClr val="000000"/>
                </a:solidFill>
                <a:ea typeface="Arial" charset="0"/>
                <a:cs typeface="Arial" charset="0"/>
              </a:rPr>
              <a:t>2-week diary tracking task to capture the experiences of parents, without influencing their stories</a:t>
            </a:r>
          </a:p>
          <a:p>
            <a:pPr marL="155951" indent="-155951" defTabSz="914400">
              <a:buClr>
                <a:srgbClr val="006DA6"/>
              </a:buClr>
              <a:buFont typeface="Arial" charset="0"/>
              <a:buChar char="•"/>
            </a:pPr>
            <a:r>
              <a:rPr lang="en-US" sz="1092" dirty="0">
                <a:solidFill>
                  <a:srgbClr val="000000"/>
                </a:solidFill>
                <a:ea typeface="Arial" charset="0"/>
                <a:cs typeface="Arial" charset="0"/>
              </a:rPr>
              <a:t>8 x 2 hour focus groups designed to understand their experiences, the role of their employers and their responses to the existing and amended rights</a:t>
            </a:r>
          </a:p>
          <a:p>
            <a:pPr algn="ctr" defTabSz="914400">
              <a:buClr>
                <a:srgbClr val="006DA6"/>
              </a:buClr>
            </a:pPr>
            <a:endParaRPr lang="en-US" sz="1092" dirty="0">
              <a:solidFill>
                <a:srgbClr val="000000"/>
              </a:solidFill>
              <a:ea typeface="Arial" charset="0"/>
              <a:cs typeface="Arial" charset="0"/>
            </a:endParaRPr>
          </a:p>
        </p:txBody>
      </p:sp>
      <p:sp>
        <p:nvSpPr>
          <p:cNvPr id="12" name="Rectangle 11"/>
          <p:cNvSpPr/>
          <p:nvPr/>
        </p:nvSpPr>
        <p:spPr>
          <a:xfrm>
            <a:off x="794517" y="3091587"/>
            <a:ext cx="1975381" cy="10050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0108" algn="ctr" defTabSz="914400">
              <a:spcBef>
                <a:spcPts val="819"/>
              </a:spcBef>
              <a:spcAft>
                <a:spcPts val="273"/>
              </a:spcAft>
            </a:pPr>
            <a:r>
              <a:rPr lang="en-GB" sz="1273" b="1" dirty="0">
                <a:solidFill>
                  <a:srgbClr val="FFFFFF"/>
                </a:solidFill>
                <a:ea typeface="Arial" charset="0"/>
                <a:cs typeface="Arial" charset="0"/>
              </a:rPr>
              <a:t>Stage 2: Quantitative </a:t>
            </a:r>
          </a:p>
          <a:p>
            <a:pPr marL="10108" algn="ctr" defTabSz="914400">
              <a:spcBef>
                <a:spcPts val="819"/>
              </a:spcBef>
              <a:spcAft>
                <a:spcPts val="273"/>
              </a:spcAft>
            </a:pPr>
            <a:r>
              <a:rPr lang="en-GB" sz="1092" dirty="0">
                <a:solidFill>
                  <a:srgbClr val="FFFFFF"/>
                </a:solidFill>
                <a:ea typeface="Arial" charset="0"/>
                <a:cs typeface="Arial" charset="0"/>
              </a:rPr>
              <a:t>April 2017</a:t>
            </a:r>
          </a:p>
        </p:txBody>
      </p:sp>
      <p:sp>
        <p:nvSpPr>
          <p:cNvPr id="13" name="Rectangle 12"/>
          <p:cNvSpPr/>
          <p:nvPr/>
        </p:nvSpPr>
        <p:spPr>
          <a:xfrm>
            <a:off x="2792290" y="3091587"/>
            <a:ext cx="5695817" cy="10050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ctr" anchorCtr="0" forceAA="0" compatLnSpc="1">
            <a:prstTxWarp prst="textNoShape">
              <a:avLst/>
            </a:prstTxWarp>
            <a:noAutofit/>
          </a:bodyPr>
          <a:lstStyle/>
          <a:p>
            <a:pPr marL="166059" indent="-155951" defTabSz="914400">
              <a:spcBef>
                <a:spcPts val="819"/>
              </a:spcBef>
              <a:spcAft>
                <a:spcPts val="273"/>
              </a:spcAft>
              <a:buClr>
                <a:srgbClr val="006DA6"/>
              </a:buClr>
              <a:buFont typeface="Arial" charset="0"/>
              <a:buChar char="•"/>
            </a:pPr>
            <a:r>
              <a:rPr lang="en-GB" sz="1092" dirty="0">
                <a:solidFill>
                  <a:srgbClr val="000000"/>
                </a:solidFill>
                <a:ea typeface="Arial" charset="0"/>
                <a:cs typeface="Arial" charset="0"/>
              </a:rPr>
              <a:t>Online poll of 1,050 people from across the UK, all of whom fit the specification for young core working parents  </a:t>
            </a:r>
          </a:p>
          <a:p>
            <a:pPr marL="166059" indent="-155951" defTabSz="914400">
              <a:spcBef>
                <a:spcPts val="819"/>
              </a:spcBef>
              <a:spcAft>
                <a:spcPts val="273"/>
              </a:spcAft>
              <a:buClr>
                <a:srgbClr val="006DA6"/>
              </a:buClr>
              <a:buFont typeface="Arial" charset="0"/>
              <a:buChar char="•"/>
            </a:pPr>
            <a:r>
              <a:rPr lang="en-GB" sz="1092" dirty="0">
                <a:solidFill>
                  <a:srgbClr val="000000"/>
                </a:solidFill>
                <a:ea typeface="Arial" charset="0"/>
                <a:cs typeface="Arial" charset="0"/>
              </a:rPr>
              <a:t>Insights from qualitative used to design questionnaire</a:t>
            </a:r>
          </a:p>
          <a:p>
            <a:pPr marL="166059" indent="-155951" defTabSz="914400">
              <a:spcBef>
                <a:spcPts val="819"/>
              </a:spcBef>
              <a:spcAft>
                <a:spcPts val="273"/>
              </a:spcAft>
              <a:buClr>
                <a:srgbClr val="006DA6"/>
              </a:buClr>
              <a:buFont typeface="Arial" charset="0"/>
              <a:buChar char="•"/>
            </a:pPr>
            <a:endParaRPr lang="en-GB" sz="1092" dirty="0">
              <a:solidFill>
                <a:srgbClr val="000000"/>
              </a:solidFill>
              <a:ea typeface="Arial" charset="0"/>
              <a:cs typeface="Arial" charset="0"/>
            </a:endParaRPr>
          </a:p>
        </p:txBody>
      </p:sp>
      <p:sp>
        <p:nvSpPr>
          <p:cNvPr id="14" name="Rectangle 13"/>
          <p:cNvSpPr/>
          <p:nvPr/>
        </p:nvSpPr>
        <p:spPr>
          <a:xfrm>
            <a:off x="933140" y="2641062"/>
            <a:ext cx="1669245" cy="2945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0108" algn="ctr" defTabSz="914400">
              <a:spcBef>
                <a:spcPts val="819"/>
              </a:spcBef>
              <a:spcAft>
                <a:spcPts val="273"/>
              </a:spcAft>
            </a:pPr>
            <a:r>
              <a:rPr lang="en-GB" sz="1001" dirty="0">
                <a:solidFill>
                  <a:srgbClr val="000000"/>
                </a:solidFill>
                <a:ea typeface="Arial" charset="0"/>
                <a:cs typeface="Arial" charset="0"/>
              </a:rPr>
              <a:t>56 participants</a:t>
            </a:r>
          </a:p>
        </p:txBody>
      </p:sp>
      <p:sp>
        <p:nvSpPr>
          <p:cNvPr id="15" name="Rectangle 14"/>
          <p:cNvSpPr/>
          <p:nvPr/>
        </p:nvSpPr>
        <p:spPr>
          <a:xfrm>
            <a:off x="920580" y="3715392"/>
            <a:ext cx="1669245" cy="2808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0108" algn="ctr" defTabSz="914400">
              <a:spcBef>
                <a:spcPts val="819"/>
              </a:spcBef>
              <a:spcAft>
                <a:spcPts val="273"/>
              </a:spcAft>
            </a:pPr>
            <a:r>
              <a:rPr lang="en-GB" sz="1001" dirty="0">
                <a:solidFill>
                  <a:srgbClr val="000000"/>
                </a:solidFill>
                <a:ea typeface="Arial" charset="0"/>
                <a:cs typeface="Arial" charset="0"/>
              </a:rPr>
              <a:t>1,050 respondents</a:t>
            </a:r>
          </a:p>
        </p:txBody>
      </p:sp>
      <p:sp>
        <p:nvSpPr>
          <p:cNvPr id="16" name="Text Placeholder 4"/>
          <p:cNvSpPr>
            <a:spLocks noGrp="1"/>
          </p:cNvSpPr>
          <p:nvPr>
            <p:ph type="body" sz="quarter" idx="36"/>
          </p:nvPr>
        </p:nvSpPr>
        <p:spPr/>
        <p:txBody>
          <a:bodyPr/>
          <a:lstStyle/>
          <a:p>
            <a:r>
              <a:rPr lang="en-US" dirty="0"/>
              <a:t>Introduction</a:t>
            </a:r>
          </a:p>
        </p:txBody>
      </p:sp>
    </p:spTree>
    <p:extLst>
      <p:ext uri="{BB962C8B-B14F-4D97-AF65-F5344CB8AC3E}">
        <p14:creationId xmlns:p14="http://schemas.microsoft.com/office/powerpoint/2010/main" val="3426548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Overview</a:t>
            </a:r>
          </a:p>
        </p:txBody>
      </p:sp>
      <p:sp>
        <p:nvSpPr>
          <p:cNvPr id="8" name="Content Placeholder 7"/>
          <p:cNvSpPr>
            <a:spLocks noGrp="1"/>
          </p:cNvSpPr>
          <p:nvPr>
            <p:ph sz="quarter" idx="11"/>
          </p:nvPr>
        </p:nvSpPr>
        <p:spPr/>
        <p:txBody>
          <a:bodyPr/>
          <a:lstStyle/>
          <a:p>
            <a:pPr lvl="1"/>
            <a:r>
              <a:rPr lang="en-GB" dirty="0"/>
              <a:t>The regulations requires employers with 250 or more </a:t>
            </a:r>
            <a:r>
              <a:rPr lang="en-GB" u="sng" dirty="0"/>
              <a:t>employees</a:t>
            </a:r>
            <a:r>
              <a:rPr lang="en-GB" dirty="0"/>
              <a:t> to </a:t>
            </a:r>
            <a:r>
              <a:rPr lang="en-GB" u="sng" dirty="0"/>
              <a:t>publish</a:t>
            </a:r>
            <a:r>
              <a:rPr lang="en-GB" dirty="0"/>
              <a:t> </a:t>
            </a:r>
            <a:r>
              <a:rPr lang="en-GB" u="sng" dirty="0"/>
              <a:t>statutory</a:t>
            </a:r>
            <a:r>
              <a:rPr lang="en-GB" dirty="0"/>
              <a:t> calculations every year showing how large the </a:t>
            </a:r>
            <a:r>
              <a:rPr lang="en-GB" u="sng" dirty="0"/>
              <a:t>pay gap </a:t>
            </a:r>
            <a:r>
              <a:rPr lang="en-GB" dirty="0"/>
              <a:t>is between their male and female employees.</a:t>
            </a:r>
          </a:p>
          <a:p>
            <a:pPr lvl="1"/>
            <a:r>
              <a:rPr lang="en-GB" dirty="0"/>
              <a:t>Public – from 31/03/2017</a:t>
            </a:r>
          </a:p>
          <a:p>
            <a:pPr lvl="1"/>
            <a:r>
              <a:rPr lang="en-GB" dirty="0"/>
              <a:t>Private – from 06/04/2017</a:t>
            </a:r>
          </a:p>
          <a:p>
            <a:endParaRPr lang="en-GB" dirty="0"/>
          </a:p>
        </p:txBody>
      </p:sp>
    </p:spTree>
    <p:extLst>
      <p:ext uri="{BB962C8B-B14F-4D97-AF65-F5344CB8AC3E}">
        <p14:creationId xmlns:p14="http://schemas.microsoft.com/office/powerpoint/2010/main" val="94655361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Who do the Regulations apply to?</a:t>
            </a:r>
          </a:p>
        </p:txBody>
      </p:sp>
      <p:sp>
        <p:nvSpPr>
          <p:cNvPr id="8" name="Content Placeholder 7"/>
          <p:cNvSpPr>
            <a:spLocks noGrp="1"/>
          </p:cNvSpPr>
          <p:nvPr>
            <p:ph sz="quarter" idx="11"/>
          </p:nvPr>
        </p:nvSpPr>
        <p:spPr/>
        <p:txBody>
          <a:bodyPr/>
          <a:lstStyle/>
          <a:p>
            <a:pPr lvl="1"/>
            <a:r>
              <a:rPr lang="en-GB" dirty="0"/>
              <a:t>Employers with over 250 relevant employees*</a:t>
            </a:r>
          </a:p>
          <a:p>
            <a:pPr lvl="1"/>
            <a:r>
              <a:rPr lang="en-GB" dirty="0"/>
              <a:t>(This is determined by a “snapshot” taken on 05/04/17 – private sector)</a:t>
            </a:r>
          </a:p>
          <a:p>
            <a:pPr lvl="1"/>
            <a:r>
              <a:rPr lang="en-GB" dirty="0"/>
              <a:t>(This is determined by a “snapshot” taken on 31/03/17 – public sector)</a:t>
            </a:r>
          </a:p>
          <a:p>
            <a:pPr lvl="1"/>
            <a:r>
              <a:rPr lang="en-GB" dirty="0"/>
              <a:t>Private, Public, Voluntary</a:t>
            </a:r>
          </a:p>
          <a:p>
            <a:pPr lvl="1"/>
            <a:r>
              <a:rPr lang="en-GB" dirty="0"/>
              <a:t>In companies with a group structure, each legal entity will need to report its data.</a:t>
            </a:r>
          </a:p>
          <a:p>
            <a:pPr lvl="1"/>
            <a:r>
              <a:rPr lang="en-GB" dirty="0"/>
              <a:t>Public sector organisations within scope – Schedule 2  of legislation</a:t>
            </a:r>
          </a:p>
          <a:p>
            <a:pPr lvl="3">
              <a:buFont typeface="Courier New" panose="02070309020205020404" pitchFamily="49" charset="0"/>
              <a:buChar char="o"/>
            </a:pPr>
            <a:r>
              <a:rPr lang="en-GB" dirty="0">
                <a:hlinkClick r:id="rId3"/>
              </a:rPr>
              <a:t>http://www.legislation.gov.uk/uksi/2017/353/schedule/2/made</a:t>
            </a:r>
            <a:r>
              <a:rPr lang="en-GB" dirty="0"/>
              <a:t> </a:t>
            </a:r>
          </a:p>
          <a:p>
            <a:endParaRPr lang="en-GB" dirty="0"/>
          </a:p>
        </p:txBody>
      </p:sp>
    </p:spTree>
    <p:extLst>
      <p:ext uri="{BB962C8B-B14F-4D97-AF65-F5344CB8AC3E}">
        <p14:creationId xmlns:p14="http://schemas.microsoft.com/office/powerpoint/2010/main" val="289465685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*Who is a relevant employee?</a:t>
            </a:r>
          </a:p>
        </p:txBody>
      </p:sp>
      <p:sp>
        <p:nvSpPr>
          <p:cNvPr id="8" name="Content Placeholder 7"/>
          <p:cNvSpPr>
            <a:spLocks noGrp="1"/>
          </p:cNvSpPr>
          <p:nvPr>
            <p:ph sz="quarter" idx="11"/>
          </p:nvPr>
        </p:nvSpPr>
        <p:spPr/>
        <p:txBody>
          <a:bodyPr/>
          <a:lstStyle/>
          <a:p>
            <a:pPr lvl="1"/>
            <a:r>
              <a:rPr lang="en-GB" dirty="0"/>
              <a:t>Section 83 of the Equality Act</a:t>
            </a:r>
          </a:p>
          <a:p>
            <a:pPr lvl="1"/>
            <a:r>
              <a:rPr lang="en-GB" dirty="0"/>
              <a:t>Contract of employment/Apprentices/Contract to do work personally</a:t>
            </a:r>
          </a:p>
          <a:p>
            <a:pPr lvl="1"/>
            <a:r>
              <a:rPr lang="en-GB" dirty="0"/>
              <a:t>ZHC and </a:t>
            </a:r>
            <a:r>
              <a:rPr lang="en-GB" dirty="0" err="1"/>
              <a:t>casualised</a:t>
            </a:r>
            <a:r>
              <a:rPr lang="en-GB" dirty="0"/>
              <a:t> contracts included</a:t>
            </a:r>
          </a:p>
          <a:p>
            <a:pPr lvl="1"/>
            <a:r>
              <a:rPr lang="en-GB" dirty="0"/>
              <a:t>Agency workers not included as they are employed by agency</a:t>
            </a:r>
          </a:p>
          <a:p>
            <a:pPr lvl="1"/>
            <a:r>
              <a:rPr lang="en-GB" dirty="0"/>
              <a:t>Those on the full pay rate</a:t>
            </a:r>
          </a:p>
          <a:p>
            <a:pPr lvl="3"/>
            <a:r>
              <a:rPr lang="en-GB" dirty="0"/>
              <a:t>Employees on reduced rates of pay while on maternity leave or sick leave are excluded – Section 1 (2) bullet point 3</a:t>
            </a:r>
          </a:p>
          <a:p>
            <a:endParaRPr lang="en-GB" dirty="0"/>
          </a:p>
        </p:txBody>
      </p:sp>
    </p:spTree>
    <p:extLst>
      <p:ext uri="{BB962C8B-B14F-4D97-AF65-F5344CB8AC3E}">
        <p14:creationId xmlns:p14="http://schemas.microsoft.com/office/powerpoint/2010/main" val="30207507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What has to be reported?</a:t>
            </a:r>
          </a:p>
        </p:txBody>
      </p:sp>
      <p:sp>
        <p:nvSpPr>
          <p:cNvPr id="8" name="Content Placeholder 7"/>
          <p:cNvSpPr>
            <a:spLocks noGrp="1"/>
          </p:cNvSpPr>
          <p:nvPr>
            <p:ph sz="quarter" idx="11"/>
          </p:nvPr>
        </p:nvSpPr>
        <p:spPr/>
        <p:txBody>
          <a:bodyPr/>
          <a:lstStyle/>
          <a:p>
            <a:pPr marL="298355" indent="-285750"/>
            <a:r>
              <a:rPr lang="en-GB" dirty="0"/>
              <a:t>Difference between male and female employees in:</a:t>
            </a:r>
          </a:p>
          <a:p>
            <a:pPr lvl="1"/>
            <a:r>
              <a:rPr lang="en-GB" dirty="0"/>
              <a:t>Average hourly pay </a:t>
            </a:r>
          </a:p>
          <a:p>
            <a:pPr lvl="1"/>
            <a:r>
              <a:rPr lang="en-GB" dirty="0"/>
              <a:t>Median hourly pay </a:t>
            </a:r>
          </a:p>
          <a:p>
            <a:pPr lvl="1"/>
            <a:r>
              <a:rPr lang="en-GB" dirty="0"/>
              <a:t>Average bonus pay (over a year – </a:t>
            </a:r>
            <a:r>
              <a:rPr lang="en-GB" dirty="0" err="1"/>
              <a:t>reg</a:t>
            </a:r>
            <a:r>
              <a:rPr lang="en-GB" dirty="0"/>
              <a:t> 10, (2))</a:t>
            </a:r>
          </a:p>
          <a:p>
            <a:pPr lvl="1"/>
            <a:r>
              <a:rPr lang="en-GB" dirty="0"/>
              <a:t>Median bonus pay</a:t>
            </a:r>
          </a:p>
          <a:p>
            <a:pPr lvl="1"/>
            <a:r>
              <a:rPr lang="en-GB" dirty="0"/>
              <a:t>% of male and female employees paid a bonus</a:t>
            </a:r>
          </a:p>
          <a:p>
            <a:pPr lvl="1"/>
            <a:r>
              <a:rPr lang="en-GB" dirty="0"/>
              <a:t>% of male and female employees in each quartile</a:t>
            </a:r>
          </a:p>
          <a:p>
            <a:endParaRPr lang="en-GB" dirty="0"/>
          </a:p>
        </p:txBody>
      </p:sp>
    </p:spTree>
    <p:extLst>
      <p:ext uri="{BB962C8B-B14F-4D97-AF65-F5344CB8AC3E}">
        <p14:creationId xmlns:p14="http://schemas.microsoft.com/office/powerpoint/2010/main" val="128708421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Reporting – how often and when?</a:t>
            </a:r>
          </a:p>
        </p:txBody>
      </p:sp>
      <p:sp>
        <p:nvSpPr>
          <p:cNvPr id="8" name="Content Placeholder 7"/>
          <p:cNvSpPr>
            <a:spLocks noGrp="1"/>
          </p:cNvSpPr>
          <p:nvPr>
            <p:ph sz="quarter" idx="11"/>
          </p:nvPr>
        </p:nvSpPr>
        <p:spPr/>
        <p:txBody>
          <a:bodyPr/>
          <a:lstStyle/>
          <a:p>
            <a:pPr lvl="1"/>
            <a:r>
              <a:rPr lang="en-GB" dirty="0"/>
              <a:t>Every year</a:t>
            </a:r>
          </a:p>
          <a:p>
            <a:pPr lvl="1"/>
            <a:r>
              <a:rPr lang="en-GB" dirty="0"/>
              <a:t>Within 12 months of the “snapshot” date</a:t>
            </a:r>
          </a:p>
          <a:p>
            <a:endParaRPr lang="en-GB" dirty="0"/>
          </a:p>
        </p:txBody>
      </p:sp>
    </p:spTree>
    <p:extLst>
      <p:ext uri="{BB962C8B-B14F-4D97-AF65-F5344CB8AC3E}">
        <p14:creationId xmlns:p14="http://schemas.microsoft.com/office/powerpoint/2010/main" val="105733174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How is “ordinary” pay defined?</a:t>
            </a:r>
          </a:p>
        </p:txBody>
      </p:sp>
      <p:sp>
        <p:nvSpPr>
          <p:cNvPr id="8" name="Content Placeholder 7"/>
          <p:cNvSpPr>
            <a:spLocks noGrp="1"/>
          </p:cNvSpPr>
          <p:nvPr>
            <p:ph sz="quarter" idx="11"/>
          </p:nvPr>
        </p:nvSpPr>
        <p:spPr/>
        <p:txBody>
          <a:bodyPr/>
          <a:lstStyle/>
          <a:p>
            <a:pPr lvl="1"/>
            <a:r>
              <a:rPr lang="en-GB" sz="2400" dirty="0"/>
              <a:t>Basic pay</a:t>
            </a:r>
          </a:p>
          <a:p>
            <a:pPr lvl="1"/>
            <a:r>
              <a:rPr lang="en-GB" sz="2400" dirty="0"/>
              <a:t>Allowance</a:t>
            </a:r>
          </a:p>
          <a:p>
            <a:pPr lvl="1"/>
            <a:r>
              <a:rPr lang="en-GB" sz="2400" dirty="0"/>
              <a:t>Pay for piecework</a:t>
            </a:r>
          </a:p>
          <a:p>
            <a:pPr lvl="1"/>
            <a:r>
              <a:rPr lang="en-GB" sz="2400" dirty="0"/>
              <a:t>Leave pay (AL, ML, PL, Ad. L, Par. L, SPL)</a:t>
            </a:r>
          </a:p>
          <a:p>
            <a:pPr lvl="1"/>
            <a:r>
              <a:rPr lang="en-GB" sz="2400" dirty="0"/>
              <a:t>Shift premium pay</a:t>
            </a:r>
          </a:p>
          <a:p>
            <a:endParaRPr lang="en-GB" dirty="0"/>
          </a:p>
        </p:txBody>
      </p:sp>
    </p:spTree>
    <p:extLst>
      <p:ext uri="{BB962C8B-B14F-4D97-AF65-F5344CB8AC3E}">
        <p14:creationId xmlns:p14="http://schemas.microsoft.com/office/powerpoint/2010/main" val="315070034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What is not included in pay definition?</a:t>
            </a:r>
          </a:p>
        </p:txBody>
      </p:sp>
      <p:sp>
        <p:nvSpPr>
          <p:cNvPr id="8" name="Content Placeholder 7"/>
          <p:cNvSpPr>
            <a:spLocks noGrp="1"/>
          </p:cNvSpPr>
          <p:nvPr>
            <p:ph sz="quarter" idx="11"/>
          </p:nvPr>
        </p:nvSpPr>
        <p:spPr/>
        <p:txBody>
          <a:bodyPr/>
          <a:lstStyle/>
          <a:p>
            <a:pPr lvl="1"/>
            <a:r>
              <a:rPr lang="en-GB" sz="2400" dirty="0"/>
              <a:t>Overtime pay</a:t>
            </a:r>
          </a:p>
          <a:p>
            <a:pPr lvl="1"/>
            <a:r>
              <a:rPr lang="en-GB" sz="2400" dirty="0"/>
              <a:t>Redundancy or termination pay</a:t>
            </a:r>
          </a:p>
          <a:p>
            <a:pPr lvl="1"/>
            <a:r>
              <a:rPr lang="en-GB" sz="2400" dirty="0"/>
              <a:t>Pay in lieu of leave</a:t>
            </a:r>
          </a:p>
          <a:p>
            <a:pPr lvl="1"/>
            <a:r>
              <a:rPr lang="en-GB" sz="2400" dirty="0"/>
              <a:t>Benefits in kind</a:t>
            </a:r>
          </a:p>
          <a:p>
            <a:endParaRPr lang="en-GB" dirty="0"/>
          </a:p>
        </p:txBody>
      </p:sp>
    </p:spTree>
    <p:extLst>
      <p:ext uri="{BB962C8B-B14F-4D97-AF65-F5344CB8AC3E}">
        <p14:creationId xmlns:p14="http://schemas.microsoft.com/office/powerpoint/2010/main" val="48032142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How is bonus pay defined?</a:t>
            </a:r>
          </a:p>
        </p:txBody>
      </p:sp>
      <p:sp>
        <p:nvSpPr>
          <p:cNvPr id="8" name="Content Placeholder 7"/>
          <p:cNvSpPr>
            <a:spLocks noGrp="1"/>
          </p:cNvSpPr>
          <p:nvPr>
            <p:ph sz="quarter" idx="11"/>
          </p:nvPr>
        </p:nvSpPr>
        <p:spPr/>
        <p:txBody>
          <a:bodyPr/>
          <a:lstStyle/>
          <a:p>
            <a:pPr lvl="1"/>
            <a:r>
              <a:rPr lang="en-GB" sz="2400" dirty="0"/>
              <a:t>Money, vouchers, securities, security options, interests in securities</a:t>
            </a:r>
          </a:p>
          <a:p>
            <a:pPr lvl="1"/>
            <a:r>
              <a:rPr lang="en-GB" sz="2400" dirty="0"/>
              <a:t>Payment linked to profit sharing, productivity bonus, PRP, incentive or commission pay</a:t>
            </a:r>
          </a:p>
          <a:p>
            <a:endParaRPr lang="en-GB" dirty="0"/>
          </a:p>
        </p:txBody>
      </p:sp>
    </p:spTree>
    <p:extLst>
      <p:ext uri="{BB962C8B-B14F-4D97-AF65-F5344CB8AC3E}">
        <p14:creationId xmlns:p14="http://schemas.microsoft.com/office/powerpoint/2010/main" val="178159786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How to calculate hourly pay?</a:t>
            </a:r>
          </a:p>
        </p:txBody>
      </p:sp>
      <p:sp>
        <p:nvSpPr>
          <p:cNvPr id="8" name="Content Placeholder 7"/>
          <p:cNvSpPr>
            <a:spLocks noGrp="1"/>
          </p:cNvSpPr>
          <p:nvPr>
            <p:ph sz="quarter" idx="11"/>
          </p:nvPr>
        </p:nvSpPr>
        <p:spPr/>
        <p:txBody>
          <a:bodyPr/>
          <a:lstStyle/>
          <a:p>
            <a:pPr lvl="1"/>
            <a:r>
              <a:rPr lang="en-GB" sz="1400" dirty="0"/>
              <a:t>Add up ordinary and bonus pay during the “pay period”</a:t>
            </a:r>
          </a:p>
          <a:p>
            <a:pPr lvl="1"/>
            <a:r>
              <a:rPr lang="en-GB" sz="1400" dirty="0"/>
              <a:t>(Pay period is the normal frequency with which the person is paid at the time of the “snapshot”, i.e. weekly/monthly).</a:t>
            </a:r>
          </a:p>
          <a:p>
            <a:pPr lvl="1"/>
            <a:r>
              <a:rPr lang="en-GB" sz="1400" dirty="0"/>
              <a:t>Bonus pay is pro </a:t>
            </a:r>
            <a:r>
              <a:rPr lang="en-GB" sz="1400" dirty="0" err="1"/>
              <a:t>rata’d</a:t>
            </a:r>
            <a:r>
              <a:rPr lang="en-GB" sz="1400" dirty="0"/>
              <a:t> to fit the pay period</a:t>
            </a:r>
          </a:p>
          <a:p>
            <a:pPr lvl="1"/>
            <a:r>
              <a:rPr lang="en-GB" sz="1400" dirty="0"/>
              <a:t>Multiply this amount by 7 then divide by the number of days in “pay period”.</a:t>
            </a:r>
          </a:p>
          <a:p>
            <a:pPr lvl="1"/>
            <a:r>
              <a:rPr lang="en-GB" sz="1400" dirty="0"/>
              <a:t>Divide this figure by number of working hours in the week.</a:t>
            </a:r>
          </a:p>
          <a:p>
            <a:pPr lvl="1"/>
            <a:r>
              <a:rPr lang="en-GB" sz="1400" dirty="0"/>
              <a:t>(Working hours are normal contractual hours or an average of the hours in the last 12 weeks where the person has worked – weeks with no hours do not count in the 12 weeks).</a:t>
            </a:r>
          </a:p>
          <a:p>
            <a:pPr lvl="1"/>
            <a:r>
              <a:rPr lang="en-GB" sz="1400" dirty="0"/>
              <a:t>Month has 30.44 days.  A year is 365.25</a:t>
            </a:r>
          </a:p>
        </p:txBody>
      </p:sp>
    </p:spTree>
    <p:extLst>
      <p:ext uri="{BB962C8B-B14F-4D97-AF65-F5344CB8AC3E}">
        <p14:creationId xmlns:p14="http://schemas.microsoft.com/office/powerpoint/2010/main" val="396611977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Worked example</a:t>
            </a:r>
          </a:p>
        </p:txBody>
      </p:sp>
      <p:sp>
        <p:nvSpPr>
          <p:cNvPr id="8" name="Content Placeholder 7"/>
          <p:cNvSpPr>
            <a:spLocks noGrp="1"/>
          </p:cNvSpPr>
          <p:nvPr>
            <p:ph sz="quarter" idx="11"/>
          </p:nvPr>
        </p:nvSpPr>
        <p:spPr/>
        <p:txBody>
          <a:bodyPr/>
          <a:lstStyle/>
          <a:p>
            <a:pPr lvl="1"/>
            <a:r>
              <a:rPr lang="en-GB" sz="1800" dirty="0"/>
              <a:t>£2000 per month. £5000 bonus in the year.</a:t>
            </a:r>
          </a:p>
          <a:p>
            <a:pPr lvl="1"/>
            <a:r>
              <a:rPr lang="en-GB" sz="1800" dirty="0"/>
              <a:t>Total amount is £2000 + (£5000/365.25)x30.44) £416.70 = £2416.70</a:t>
            </a:r>
          </a:p>
          <a:p>
            <a:pPr lvl="1"/>
            <a:r>
              <a:rPr lang="en-GB" sz="1800" dirty="0"/>
              <a:t>(2416.70 x 7 / 30.44) = £555.75</a:t>
            </a:r>
          </a:p>
          <a:p>
            <a:pPr lvl="1"/>
            <a:r>
              <a:rPr lang="en-GB" sz="1800" dirty="0"/>
              <a:t>Divided by 40 hours in the working week.</a:t>
            </a:r>
          </a:p>
          <a:p>
            <a:pPr lvl="1"/>
            <a:r>
              <a:rPr lang="en-GB" sz="1800" dirty="0"/>
              <a:t>£13.89</a:t>
            </a:r>
          </a:p>
        </p:txBody>
      </p:sp>
    </p:spTree>
    <p:extLst>
      <p:ext uri="{BB962C8B-B14F-4D97-AF65-F5344CB8AC3E}">
        <p14:creationId xmlns:p14="http://schemas.microsoft.com/office/powerpoint/2010/main" val="41548135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GB" dirty="0"/>
              <a:t>Qualitative Sample</a:t>
            </a:r>
          </a:p>
        </p:txBody>
      </p:sp>
      <p:sp>
        <p:nvSpPr>
          <p:cNvPr id="3" name="Slide Number Placeholder 2"/>
          <p:cNvSpPr>
            <a:spLocks noGrp="1"/>
          </p:cNvSpPr>
          <p:nvPr>
            <p:ph type="sldNum" sz="quarter" idx="4"/>
          </p:nvPr>
        </p:nvSpPr>
        <p:spPr/>
        <p:txBody>
          <a:bodyPr/>
          <a:lstStyle/>
          <a:p>
            <a:fld id="{B6F15528-21DE-4FAA-801E-634DDDAF4B2B}" type="slidenum">
              <a:rPr lang="uk-UA" smtClean="0">
                <a:solidFill>
                  <a:srgbClr val="000000"/>
                </a:solidFill>
              </a:rPr>
              <a:pPr/>
              <a:t>3</a:t>
            </a:fld>
            <a:endParaRPr lang="uk-UA" dirty="0">
              <a:solidFill>
                <a:srgbClr val="000000"/>
              </a:solidFill>
            </a:endParaRPr>
          </a:p>
        </p:txBody>
      </p:sp>
      <p:sp>
        <p:nvSpPr>
          <p:cNvPr id="4" name="Footer Placeholder 3"/>
          <p:cNvSpPr>
            <a:spLocks noGrp="1"/>
          </p:cNvSpPr>
          <p:nvPr>
            <p:ph type="ftr" sz="quarter" idx="3"/>
          </p:nvPr>
        </p:nvSpPr>
        <p:spPr/>
        <p:txBody>
          <a:bodyPr/>
          <a:lstStyle/>
          <a:p>
            <a:pPr marL="5776">
              <a:lnSpc>
                <a:spcPts val="689"/>
              </a:lnSpc>
            </a:pPr>
            <a:r>
              <a:rPr lang="en-US">
                <a:solidFill>
                  <a:srgbClr val="000000"/>
                </a:solidFill>
              </a:rPr>
              <a:t>BritainThinks | Private and</a:t>
            </a:r>
            <a:r>
              <a:rPr lang="en-US" spc="-45">
                <a:solidFill>
                  <a:srgbClr val="000000"/>
                </a:solidFill>
              </a:rPr>
              <a:t> </a:t>
            </a:r>
            <a:r>
              <a:rPr lang="en-US">
                <a:solidFill>
                  <a:srgbClr val="000000"/>
                </a:solidFill>
              </a:rPr>
              <a:t>Confidential</a:t>
            </a:r>
            <a:endParaRPr lang="en-US" dirty="0">
              <a:solidFill>
                <a:srgbClr val="000000"/>
              </a:solidFill>
            </a:endParaRPr>
          </a:p>
        </p:txBody>
      </p:sp>
      <p:sp>
        <p:nvSpPr>
          <p:cNvPr id="5" name="Text Placeholder 4"/>
          <p:cNvSpPr>
            <a:spLocks noGrp="1"/>
          </p:cNvSpPr>
          <p:nvPr>
            <p:ph type="body" sz="quarter" idx="36"/>
          </p:nvPr>
        </p:nvSpPr>
        <p:spPr/>
        <p:txBody>
          <a:bodyPr/>
          <a:lstStyle/>
          <a:p>
            <a:r>
              <a:rPr lang="en-GB" dirty="0"/>
              <a:t>Sample</a:t>
            </a:r>
          </a:p>
        </p:txBody>
      </p:sp>
      <p:sp>
        <p:nvSpPr>
          <p:cNvPr id="6" name="Rectangle 5"/>
          <p:cNvSpPr/>
          <p:nvPr/>
        </p:nvSpPr>
        <p:spPr>
          <a:xfrm>
            <a:off x="725195" y="2083313"/>
            <a:ext cx="1940725" cy="34330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0108" algn="ctr" defTabSz="914400">
              <a:spcBef>
                <a:spcPts val="819"/>
              </a:spcBef>
              <a:spcAft>
                <a:spcPts val="273"/>
              </a:spcAft>
            </a:pPr>
            <a:r>
              <a:rPr lang="en-GB" sz="1001" dirty="0">
                <a:solidFill>
                  <a:srgbClr val="FFFFFF"/>
                </a:solidFill>
                <a:ea typeface="Arial" charset="0"/>
                <a:cs typeface="Arial" charset="0"/>
              </a:rPr>
              <a:t>Region</a:t>
            </a:r>
          </a:p>
        </p:txBody>
      </p:sp>
      <p:sp>
        <p:nvSpPr>
          <p:cNvPr id="7" name="Rectangle 6"/>
          <p:cNvSpPr/>
          <p:nvPr/>
        </p:nvSpPr>
        <p:spPr>
          <a:xfrm>
            <a:off x="725195" y="2464527"/>
            <a:ext cx="1940725" cy="128226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66059" indent="-155951" defTabSz="914400">
              <a:spcBef>
                <a:spcPts val="819"/>
              </a:spcBef>
              <a:spcAft>
                <a:spcPts val="273"/>
              </a:spcAft>
              <a:buFont typeface="Arial" charset="0"/>
              <a:buChar char="•"/>
            </a:pPr>
            <a:r>
              <a:rPr lang="en-GB" sz="1001" dirty="0">
                <a:solidFill>
                  <a:srgbClr val="000000"/>
                </a:solidFill>
                <a:ea typeface="Arial" charset="0"/>
                <a:cs typeface="Arial" charset="0"/>
              </a:rPr>
              <a:t>Coventry</a:t>
            </a:r>
          </a:p>
          <a:p>
            <a:pPr marL="166059" indent="-155951" defTabSz="914400">
              <a:spcBef>
                <a:spcPts val="819"/>
              </a:spcBef>
              <a:spcAft>
                <a:spcPts val="273"/>
              </a:spcAft>
              <a:buFont typeface="Arial" charset="0"/>
              <a:buChar char="•"/>
            </a:pPr>
            <a:r>
              <a:rPr lang="en-GB" sz="1001" dirty="0">
                <a:solidFill>
                  <a:srgbClr val="000000"/>
                </a:solidFill>
                <a:ea typeface="Arial" charset="0"/>
                <a:cs typeface="Arial" charset="0"/>
              </a:rPr>
              <a:t>Hull</a:t>
            </a:r>
          </a:p>
          <a:p>
            <a:pPr marL="166059" indent="-155951" defTabSz="914400">
              <a:spcBef>
                <a:spcPts val="819"/>
              </a:spcBef>
              <a:spcAft>
                <a:spcPts val="273"/>
              </a:spcAft>
              <a:buFont typeface="Arial" charset="0"/>
              <a:buChar char="•"/>
            </a:pPr>
            <a:r>
              <a:rPr lang="en-GB" sz="1001" dirty="0">
                <a:solidFill>
                  <a:srgbClr val="000000"/>
                </a:solidFill>
                <a:ea typeface="Arial" charset="0"/>
                <a:cs typeface="Arial" charset="0"/>
              </a:rPr>
              <a:t>Preston</a:t>
            </a:r>
          </a:p>
          <a:p>
            <a:pPr marL="166059" indent="-155951" defTabSz="914400">
              <a:spcBef>
                <a:spcPts val="819"/>
              </a:spcBef>
              <a:spcAft>
                <a:spcPts val="273"/>
              </a:spcAft>
              <a:buFont typeface="Arial" charset="0"/>
              <a:buChar char="•"/>
            </a:pPr>
            <a:r>
              <a:rPr lang="en-GB" sz="1001" dirty="0">
                <a:solidFill>
                  <a:srgbClr val="000000"/>
                </a:solidFill>
                <a:ea typeface="Arial" charset="0"/>
                <a:cs typeface="Arial" charset="0"/>
              </a:rPr>
              <a:t>Harlow</a:t>
            </a:r>
          </a:p>
          <a:p>
            <a:pPr marL="166059" indent="-155951" defTabSz="914400">
              <a:spcBef>
                <a:spcPts val="819"/>
              </a:spcBef>
              <a:spcAft>
                <a:spcPts val="273"/>
              </a:spcAft>
              <a:buFont typeface="Arial" charset="0"/>
              <a:buChar char="•"/>
            </a:pPr>
            <a:endParaRPr lang="en-GB" sz="1001" dirty="0">
              <a:solidFill>
                <a:srgbClr val="000000"/>
              </a:solidFill>
              <a:ea typeface="Arial" charset="0"/>
              <a:cs typeface="Arial" charset="0"/>
            </a:endParaRPr>
          </a:p>
        </p:txBody>
      </p:sp>
      <p:sp>
        <p:nvSpPr>
          <p:cNvPr id="19" name="Text Placeholder 2"/>
          <p:cNvSpPr txBox="1">
            <a:spLocks/>
          </p:cNvSpPr>
          <p:nvPr/>
        </p:nvSpPr>
        <p:spPr>
          <a:xfrm>
            <a:off x="662020" y="1371685"/>
            <a:ext cx="7866869" cy="51970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14400"/>
            <a:r>
              <a:rPr lang="en-US" sz="1273" kern="0" dirty="0">
                <a:solidFill>
                  <a:sysClr val="windowText" lastClr="000000"/>
                </a:solidFill>
              </a:rPr>
              <a:t>Qualitative conducted with parents aged 20-35 who are in low to median paid employment. All had at least one child aged between 1 and 16 years old, and none found it easy or very easy to </a:t>
            </a:r>
            <a:r>
              <a:rPr lang="en-US" sz="1273" kern="0" dirty="0" err="1">
                <a:solidFill>
                  <a:sysClr val="windowText" lastClr="000000"/>
                </a:solidFill>
              </a:rPr>
              <a:t>organise</a:t>
            </a:r>
            <a:r>
              <a:rPr lang="en-US" sz="1273" kern="0" dirty="0">
                <a:solidFill>
                  <a:sysClr val="windowText" lastClr="000000"/>
                </a:solidFill>
              </a:rPr>
              <a:t> childcare with their working hours.</a:t>
            </a:r>
          </a:p>
        </p:txBody>
      </p:sp>
      <p:sp>
        <p:nvSpPr>
          <p:cNvPr id="20" name="Rectangle 19"/>
          <p:cNvSpPr/>
          <p:nvPr/>
        </p:nvSpPr>
        <p:spPr>
          <a:xfrm>
            <a:off x="2700576" y="2084891"/>
            <a:ext cx="1940725" cy="34330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0108" algn="ctr" defTabSz="914400">
              <a:spcBef>
                <a:spcPts val="819"/>
              </a:spcBef>
              <a:spcAft>
                <a:spcPts val="273"/>
              </a:spcAft>
            </a:pPr>
            <a:r>
              <a:rPr lang="en-GB" sz="1001" dirty="0">
                <a:solidFill>
                  <a:srgbClr val="FFFFFF"/>
                </a:solidFill>
                <a:ea typeface="Arial" charset="0"/>
                <a:cs typeface="Arial" charset="0"/>
              </a:rPr>
              <a:t>Gender</a:t>
            </a:r>
          </a:p>
        </p:txBody>
      </p:sp>
      <p:sp>
        <p:nvSpPr>
          <p:cNvPr id="21" name="Rectangle 20"/>
          <p:cNvSpPr/>
          <p:nvPr/>
        </p:nvSpPr>
        <p:spPr>
          <a:xfrm>
            <a:off x="2700576" y="2466105"/>
            <a:ext cx="1940725" cy="128226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66059" indent="-155951" defTabSz="914400">
              <a:spcBef>
                <a:spcPts val="819"/>
              </a:spcBef>
              <a:spcAft>
                <a:spcPts val="273"/>
              </a:spcAft>
              <a:buFont typeface="Arial" charset="0"/>
              <a:buChar char="•"/>
            </a:pPr>
            <a:r>
              <a:rPr lang="en-GB" sz="1001" dirty="0">
                <a:solidFill>
                  <a:srgbClr val="000000"/>
                </a:solidFill>
                <a:ea typeface="Arial" charset="0"/>
                <a:cs typeface="Arial" charset="0"/>
              </a:rPr>
              <a:t>4 x groups with women</a:t>
            </a:r>
          </a:p>
          <a:p>
            <a:pPr marL="166059" indent="-155951" defTabSz="914400">
              <a:spcBef>
                <a:spcPts val="819"/>
              </a:spcBef>
              <a:spcAft>
                <a:spcPts val="273"/>
              </a:spcAft>
              <a:buFont typeface="Arial" charset="0"/>
              <a:buChar char="•"/>
            </a:pPr>
            <a:r>
              <a:rPr lang="en-GB" sz="1001" dirty="0">
                <a:solidFill>
                  <a:srgbClr val="000000"/>
                </a:solidFill>
                <a:ea typeface="Arial" charset="0"/>
                <a:cs typeface="Arial" charset="0"/>
              </a:rPr>
              <a:t>2 x groups with men</a:t>
            </a:r>
          </a:p>
          <a:p>
            <a:pPr marL="166059" indent="-155951" defTabSz="914400">
              <a:spcBef>
                <a:spcPts val="819"/>
              </a:spcBef>
              <a:spcAft>
                <a:spcPts val="273"/>
              </a:spcAft>
              <a:buFont typeface="Arial" charset="0"/>
              <a:buChar char="•"/>
            </a:pPr>
            <a:endParaRPr lang="en-GB" sz="1001" dirty="0">
              <a:solidFill>
                <a:srgbClr val="000000"/>
              </a:solidFill>
              <a:ea typeface="Arial" charset="0"/>
              <a:cs typeface="Arial" charset="0"/>
            </a:endParaRPr>
          </a:p>
        </p:txBody>
      </p:sp>
      <p:sp>
        <p:nvSpPr>
          <p:cNvPr id="22" name="Rectangle 21"/>
          <p:cNvSpPr/>
          <p:nvPr/>
        </p:nvSpPr>
        <p:spPr>
          <a:xfrm>
            <a:off x="4675958" y="2086568"/>
            <a:ext cx="1940725" cy="34330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0108" algn="ctr" defTabSz="914400">
              <a:spcBef>
                <a:spcPts val="819"/>
              </a:spcBef>
              <a:spcAft>
                <a:spcPts val="273"/>
              </a:spcAft>
            </a:pPr>
            <a:r>
              <a:rPr lang="en-GB" sz="1001" dirty="0">
                <a:solidFill>
                  <a:srgbClr val="FFFFFF"/>
                </a:solidFill>
                <a:ea typeface="Arial" charset="0"/>
                <a:cs typeface="Arial" charset="0"/>
              </a:rPr>
              <a:t>Sector</a:t>
            </a:r>
          </a:p>
        </p:txBody>
      </p:sp>
      <p:sp>
        <p:nvSpPr>
          <p:cNvPr id="23" name="Rectangle 22"/>
          <p:cNvSpPr/>
          <p:nvPr/>
        </p:nvSpPr>
        <p:spPr>
          <a:xfrm>
            <a:off x="4675958" y="2467783"/>
            <a:ext cx="1940725" cy="128226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66059" indent="-155951" defTabSz="914400">
              <a:spcBef>
                <a:spcPts val="819"/>
              </a:spcBef>
              <a:spcAft>
                <a:spcPts val="273"/>
              </a:spcAft>
              <a:buFont typeface="Arial" charset="0"/>
              <a:buChar char="•"/>
            </a:pPr>
            <a:r>
              <a:rPr lang="en-GB" sz="1001" dirty="0">
                <a:solidFill>
                  <a:srgbClr val="000000"/>
                </a:solidFill>
                <a:ea typeface="Arial" charset="0"/>
                <a:cs typeface="Arial" charset="0"/>
              </a:rPr>
              <a:t>2 x groups with retail workers</a:t>
            </a:r>
          </a:p>
          <a:p>
            <a:pPr marL="166059" indent="-155951" defTabSz="914400">
              <a:spcBef>
                <a:spcPts val="819"/>
              </a:spcBef>
              <a:spcAft>
                <a:spcPts val="273"/>
              </a:spcAft>
              <a:buFont typeface="Arial" charset="0"/>
              <a:buChar char="•"/>
            </a:pPr>
            <a:r>
              <a:rPr lang="en-GB" sz="1001" dirty="0">
                <a:solidFill>
                  <a:srgbClr val="000000"/>
                </a:solidFill>
                <a:ea typeface="Arial" charset="0"/>
                <a:cs typeface="Arial" charset="0"/>
              </a:rPr>
              <a:t>2 x groups with social care workers</a:t>
            </a:r>
          </a:p>
          <a:p>
            <a:pPr marL="166059" indent="-155951" defTabSz="914400">
              <a:spcBef>
                <a:spcPts val="819"/>
              </a:spcBef>
              <a:spcAft>
                <a:spcPts val="273"/>
              </a:spcAft>
              <a:buFont typeface="Arial" charset="0"/>
              <a:buChar char="•"/>
            </a:pPr>
            <a:r>
              <a:rPr lang="en-GB" sz="1001" dirty="0">
                <a:solidFill>
                  <a:srgbClr val="000000"/>
                </a:solidFill>
                <a:ea typeface="Arial" charset="0"/>
                <a:cs typeface="Arial" charset="0"/>
              </a:rPr>
              <a:t>4 x ‘all sector’ groups</a:t>
            </a:r>
          </a:p>
        </p:txBody>
      </p:sp>
      <p:sp>
        <p:nvSpPr>
          <p:cNvPr id="24" name="Rectangle 23"/>
          <p:cNvSpPr/>
          <p:nvPr/>
        </p:nvSpPr>
        <p:spPr>
          <a:xfrm>
            <a:off x="6651339" y="2086568"/>
            <a:ext cx="1940725" cy="34330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0108" algn="ctr" defTabSz="914400">
              <a:spcBef>
                <a:spcPts val="819"/>
              </a:spcBef>
              <a:spcAft>
                <a:spcPts val="273"/>
              </a:spcAft>
            </a:pPr>
            <a:r>
              <a:rPr lang="en-GB" sz="1001">
                <a:solidFill>
                  <a:srgbClr val="FFFFFF"/>
                </a:solidFill>
                <a:ea typeface="Arial" charset="0"/>
                <a:cs typeface="Arial" charset="0"/>
              </a:rPr>
              <a:t>Regularity of hours</a:t>
            </a:r>
            <a:endParaRPr lang="en-GB" sz="1001" dirty="0">
              <a:solidFill>
                <a:srgbClr val="FFFFFF"/>
              </a:solidFill>
              <a:ea typeface="Arial" charset="0"/>
              <a:cs typeface="Arial" charset="0"/>
            </a:endParaRPr>
          </a:p>
        </p:txBody>
      </p:sp>
      <p:sp>
        <p:nvSpPr>
          <p:cNvPr id="25" name="Rectangle 24"/>
          <p:cNvSpPr/>
          <p:nvPr/>
        </p:nvSpPr>
        <p:spPr>
          <a:xfrm>
            <a:off x="6651339" y="2467783"/>
            <a:ext cx="1940725" cy="128226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66059" indent="-155951" defTabSz="914400">
              <a:spcBef>
                <a:spcPts val="819"/>
              </a:spcBef>
              <a:spcAft>
                <a:spcPts val="273"/>
              </a:spcAft>
              <a:buFont typeface="Arial" charset="0"/>
              <a:buChar char="•"/>
            </a:pPr>
            <a:r>
              <a:rPr lang="en-GB" sz="1001" dirty="0">
                <a:solidFill>
                  <a:srgbClr val="000000"/>
                </a:solidFill>
                <a:ea typeface="Arial" charset="0"/>
                <a:cs typeface="Arial" charset="0"/>
              </a:rPr>
              <a:t>Groups were split by the respondents’ perception of the regularity/ irregularity of their working hours </a:t>
            </a:r>
          </a:p>
        </p:txBody>
      </p:sp>
    </p:spTree>
    <p:extLst>
      <p:ext uri="{BB962C8B-B14F-4D97-AF65-F5344CB8AC3E}">
        <p14:creationId xmlns:p14="http://schemas.microsoft.com/office/powerpoint/2010/main" val="3099557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Where and how is the info published?</a:t>
            </a:r>
          </a:p>
        </p:txBody>
      </p:sp>
      <p:sp>
        <p:nvSpPr>
          <p:cNvPr id="8" name="Content Placeholder 7"/>
          <p:cNvSpPr>
            <a:spLocks noGrp="1"/>
          </p:cNvSpPr>
          <p:nvPr>
            <p:ph sz="quarter" idx="11"/>
          </p:nvPr>
        </p:nvSpPr>
        <p:spPr/>
        <p:txBody>
          <a:bodyPr/>
          <a:lstStyle/>
          <a:p>
            <a:pPr lvl="1"/>
            <a:r>
              <a:rPr lang="en-GB" sz="2000" dirty="0"/>
              <a:t>Accompanied by a statement verifying it is correct, from a senior official (director, partner, governor etc.)</a:t>
            </a:r>
          </a:p>
          <a:p>
            <a:pPr lvl="2"/>
            <a:r>
              <a:rPr lang="en-GB" sz="2000" dirty="0"/>
              <a:t>Not required for public sector</a:t>
            </a:r>
          </a:p>
          <a:p>
            <a:pPr lvl="1"/>
            <a:r>
              <a:rPr lang="en-GB" sz="2000" dirty="0"/>
              <a:t>Published on the website – accessible to employees and public</a:t>
            </a:r>
          </a:p>
          <a:p>
            <a:pPr lvl="1"/>
            <a:r>
              <a:rPr lang="en-GB" sz="2000" dirty="0"/>
              <a:t>Must stay on the website for three years</a:t>
            </a:r>
          </a:p>
          <a:p>
            <a:pPr lvl="1"/>
            <a:r>
              <a:rPr lang="en-GB" sz="2000" dirty="0"/>
              <a:t>Published on a government website</a:t>
            </a:r>
          </a:p>
        </p:txBody>
      </p:sp>
    </p:spTree>
    <p:extLst>
      <p:ext uri="{BB962C8B-B14F-4D97-AF65-F5344CB8AC3E}">
        <p14:creationId xmlns:p14="http://schemas.microsoft.com/office/powerpoint/2010/main" val="114168778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Future review/evaluation</a:t>
            </a:r>
          </a:p>
        </p:txBody>
      </p:sp>
      <p:sp>
        <p:nvSpPr>
          <p:cNvPr id="8" name="Content Placeholder 7"/>
          <p:cNvSpPr>
            <a:spLocks noGrp="1"/>
          </p:cNvSpPr>
          <p:nvPr>
            <p:ph sz="quarter" idx="11"/>
          </p:nvPr>
        </p:nvSpPr>
        <p:spPr/>
        <p:txBody>
          <a:bodyPr/>
          <a:lstStyle/>
          <a:p>
            <a:pPr lvl="1"/>
            <a:r>
              <a:rPr lang="en-GB" sz="2400" dirty="0"/>
              <a:t>Review must take place within 5 years of 06/04/17</a:t>
            </a:r>
          </a:p>
        </p:txBody>
      </p:sp>
    </p:spTree>
    <p:extLst>
      <p:ext uri="{BB962C8B-B14F-4D97-AF65-F5344CB8AC3E}">
        <p14:creationId xmlns:p14="http://schemas.microsoft.com/office/powerpoint/2010/main" val="245924245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Benefits</a:t>
            </a:r>
          </a:p>
        </p:txBody>
      </p:sp>
      <p:sp>
        <p:nvSpPr>
          <p:cNvPr id="8" name="Content Placeholder 7"/>
          <p:cNvSpPr>
            <a:spLocks noGrp="1"/>
          </p:cNvSpPr>
          <p:nvPr>
            <p:ph sz="quarter" idx="11"/>
          </p:nvPr>
        </p:nvSpPr>
        <p:spPr/>
        <p:txBody>
          <a:bodyPr/>
          <a:lstStyle/>
          <a:p>
            <a:pPr lvl="1"/>
            <a:r>
              <a:rPr lang="en-GB" sz="2400" dirty="0"/>
              <a:t>Greater transparency</a:t>
            </a:r>
          </a:p>
          <a:p>
            <a:pPr lvl="1"/>
            <a:r>
              <a:rPr lang="en-GB" sz="2400" dirty="0"/>
              <a:t>Information for trade union negotiations</a:t>
            </a:r>
          </a:p>
          <a:p>
            <a:pPr lvl="1"/>
            <a:r>
              <a:rPr lang="en-GB" sz="2400" dirty="0"/>
              <a:t>Negotiating levers</a:t>
            </a:r>
          </a:p>
          <a:p>
            <a:pPr lvl="1"/>
            <a:r>
              <a:rPr lang="en-GB" sz="2400" dirty="0"/>
              <a:t>Consumer pressure</a:t>
            </a:r>
          </a:p>
          <a:p>
            <a:pPr lvl="1"/>
            <a:r>
              <a:rPr lang="en-GB" sz="2400" dirty="0"/>
              <a:t>Impact on recruitment and retention</a:t>
            </a:r>
          </a:p>
        </p:txBody>
      </p:sp>
    </p:spTree>
    <p:extLst>
      <p:ext uri="{BB962C8B-B14F-4D97-AF65-F5344CB8AC3E}">
        <p14:creationId xmlns:p14="http://schemas.microsoft.com/office/powerpoint/2010/main" val="108404588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Weaknesses</a:t>
            </a:r>
          </a:p>
        </p:txBody>
      </p:sp>
      <p:sp>
        <p:nvSpPr>
          <p:cNvPr id="8" name="Content Placeholder 7"/>
          <p:cNvSpPr>
            <a:spLocks noGrp="1"/>
          </p:cNvSpPr>
          <p:nvPr>
            <p:ph sz="quarter" idx="11"/>
          </p:nvPr>
        </p:nvSpPr>
        <p:spPr/>
        <p:txBody>
          <a:bodyPr/>
          <a:lstStyle/>
          <a:p>
            <a:pPr lvl="1"/>
            <a:r>
              <a:rPr lang="en-GB" sz="2400" dirty="0"/>
              <a:t>Thresholds too high</a:t>
            </a:r>
          </a:p>
          <a:p>
            <a:pPr lvl="1"/>
            <a:r>
              <a:rPr lang="en-GB" sz="2400" dirty="0"/>
              <a:t>No sanctions</a:t>
            </a:r>
          </a:p>
          <a:p>
            <a:pPr lvl="1"/>
            <a:r>
              <a:rPr lang="en-GB" sz="2400" dirty="0"/>
              <a:t>Not an equal pay audit</a:t>
            </a:r>
          </a:p>
        </p:txBody>
      </p:sp>
    </p:spTree>
    <p:extLst>
      <p:ext uri="{BB962C8B-B14F-4D97-AF65-F5344CB8AC3E}">
        <p14:creationId xmlns:p14="http://schemas.microsoft.com/office/powerpoint/2010/main" val="179024039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Union case studies</a:t>
            </a:r>
          </a:p>
        </p:txBody>
      </p:sp>
      <p:sp>
        <p:nvSpPr>
          <p:cNvPr id="8" name="Content Placeholder 7"/>
          <p:cNvSpPr>
            <a:spLocks noGrp="1"/>
          </p:cNvSpPr>
          <p:nvPr>
            <p:ph sz="quarter" idx="11"/>
          </p:nvPr>
        </p:nvSpPr>
        <p:spPr/>
        <p:txBody>
          <a:bodyPr/>
          <a:lstStyle/>
          <a:p>
            <a:pPr lvl="1"/>
            <a:r>
              <a:rPr lang="en-GB" sz="2400" dirty="0"/>
              <a:t>Prospect – Met Office</a:t>
            </a:r>
          </a:p>
          <a:p>
            <a:pPr lvl="1"/>
            <a:r>
              <a:rPr lang="en-GB" sz="2400" dirty="0"/>
              <a:t>Unite - Barclays</a:t>
            </a:r>
          </a:p>
          <a:p>
            <a:pPr lvl="1"/>
            <a:endParaRPr lang="en-GB" sz="2400" dirty="0"/>
          </a:p>
        </p:txBody>
      </p:sp>
    </p:spTree>
    <p:extLst>
      <p:ext uri="{BB962C8B-B14F-4D97-AF65-F5344CB8AC3E}">
        <p14:creationId xmlns:p14="http://schemas.microsoft.com/office/powerpoint/2010/main" val="11292444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5600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Quantitative Sample: Overview</a:t>
            </a:r>
          </a:p>
        </p:txBody>
      </p:sp>
      <p:sp>
        <p:nvSpPr>
          <p:cNvPr id="3" name="Text Placeholder 2"/>
          <p:cNvSpPr>
            <a:spLocks noGrp="1"/>
          </p:cNvSpPr>
          <p:nvPr>
            <p:ph type="body" sz="quarter" idx="12"/>
          </p:nvPr>
        </p:nvSpPr>
        <p:spPr>
          <a:xfrm>
            <a:off x="725194" y="1462764"/>
            <a:ext cx="7740521" cy="2890966"/>
          </a:xfrm>
        </p:spPr>
        <p:txBody>
          <a:bodyPr/>
          <a:lstStyle/>
          <a:p>
            <a:r>
              <a:rPr lang="en-US" dirty="0"/>
              <a:t>Quantitative research conducted with 1,050 young parents in April 2017: </a:t>
            </a:r>
          </a:p>
          <a:p>
            <a:pPr lvl="1"/>
            <a:r>
              <a:rPr lang="en-US" dirty="0"/>
              <a:t>All aged 35 or under</a:t>
            </a:r>
          </a:p>
          <a:p>
            <a:pPr lvl="1"/>
            <a:r>
              <a:rPr lang="en-US" dirty="0"/>
              <a:t>All with a household income of £28,000 or under</a:t>
            </a:r>
          </a:p>
          <a:p>
            <a:pPr lvl="1"/>
            <a:r>
              <a:rPr lang="en-US" dirty="0"/>
              <a:t>All with a minimum of 1 child under 18 living at home with them</a:t>
            </a:r>
          </a:p>
          <a:p>
            <a:pPr lvl="1"/>
            <a:r>
              <a:rPr lang="en-US" dirty="0"/>
              <a:t>Working in a range of different sectors</a:t>
            </a:r>
          </a:p>
          <a:p>
            <a:endParaRPr lang="en-US" dirty="0"/>
          </a:p>
        </p:txBody>
      </p:sp>
      <p:sp>
        <p:nvSpPr>
          <p:cNvPr id="4" name="Slide Number Placeholder 3"/>
          <p:cNvSpPr>
            <a:spLocks noGrp="1"/>
          </p:cNvSpPr>
          <p:nvPr>
            <p:ph type="sldNum" sz="quarter" idx="4"/>
          </p:nvPr>
        </p:nvSpPr>
        <p:spPr/>
        <p:txBody>
          <a:bodyPr/>
          <a:lstStyle/>
          <a:p>
            <a:fld id="{B6F15528-21DE-4FAA-801E-634DDDAF4B2B}" type="slidenum">
              <a:rPr lang="uk-UA" smtClean="0">
                <a:solidFill>
                  <a:srgbClr val="000000"/>
                </a:solidFill>
              </a:rPr>
              <a:pPr/>
              <a:t>4</a:t>
            </a:fld>
            <a:endParaRPr lang="uk-UA" dirty="0">
              <a:solidFill>
                <a:srgbClr val="000000"/>
              </a:solidFill>
            </a:endParaRPr>
          </a:p>
        </p:txBody>
      </p:sp>
      <p:sp>
        <p:nvSpPr>
          <p:cNvPr id="5" name="Footer Placeholder 4"/>
          <p:cNvSpPr>
            <a:spLocks noGrp="1"/>
          </p:cNvSpPr>
          <p:nvPr>
            <p:ph type="ftr" sz="quarter" idx="3"/>
          </p:nvPr>
        </p:nvSpPr>
        <p:spPr/>
        <p:txBody>
          <a:bodyPr/>
          <a:lstStyle/>
          <a:p>
            <a:pPr marL="5776">
              <a:lnSpc>
                <a:spcPts val="689"/>
              </a:lnSpc>
            </a:pPr>
            <a:r>
              <a:rPr lang="en-US">
                <a:solidFill>
                  <a:srgbClr val="000000"/>
                </a:solidFill>
              </a:rPr>
              <a:t>BritainThinks | Private and</a:t>
            </a:r>
            <a:r>
              <a:rPr lang="en-US" spc="-45">
                <a:solidFill>
                  <a:srgbClr val="000000"/>
                </a:solidFill>
              </a:rPr>
              <a:t> </a:t>
            </a:r>
            <a:r>
              <a:rPr lang="en-US">
                <a:solidFill>
                  <a:srgbClr val="000000"/>
                </a:solidFill>
              </a:rPr>
              <a:t>Confidential</a:t>
            </a:r>
            <a:endParaRPr lang="en-US" dirty="0">
              <a:solidFill>
                <a:srgbClr val="000000"/>
              </a:solidFill>
            </a:endParaRPr>
          </a:p>
        </p:txBody>
      </p:sp>
      <p:sp>
        <p:nvSpPr>
          <p:cNvPr id="6" name="Text Placeholder 5"/>
          <p:cNvSpPr>
            <a:spLocks noGrp="1"/>
          </p:cNvSpPr>
          <p:nvPr>
            <p:ph type="body" sz="quarter" idx="36"/>
          </p:nvPr>
        </p:nvSpPr>
        <p:spPr/>
        <p:txBody>
          <a:bodyPr/>
          <a:lstStyle/>
          <a:p>
            <a:r>
              <a:rPr lang="en-US" dirty="0"/>
              <a:t>Sample</a:t>
            </a:r>
          </a:p>
        </p:txBody>
      </p:sp>
      <p:sp>
        <p:nvSpPr>
          <p:cNvPr id="7" name="Rectangle 6"/>
          <p:cNvSpPr/>
          <p:nvPr/>
        </p:nvSpPr>
        <p:spPr>
          <a:xfrm>
            <a:off x="725194" y="3022276"/>
            <a:ext cx="7740521" cy="664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64" tIns="81864" rIns="81864" bIns="81864" numCol="1" spcCol="0" rtlCol="0" fromWordArt="0" anchor="t" anchorCtr="0" forceAA="0" compatLnSpc="1">
            <a:prstTxWarp prst="textNoShape">
              <a:avLst/>
            </a:prstTxWarp>
            <a:noAutofit/>
          </a:bodyPr>
          <a:lstStyle/>
          <a:p>
            <a:pPr marL="10108" algn="ctr" defTabSz="914400">
              <a:spcBef>
                <a:spcPts val="819"/>
              </a:spcBef>
              <a:spcAft>
                <a:spcPts val="273"/>
              </a:spcAft>
            </a:pPr>
            <a:r>
              <a:rPr lang="en-GB" sz="1273" b="1" dirty="0">
                <a:solidFill>
                  <a:srgbClr val="000000"/>
                </a:solidFill>
                <a:ea typeface="Arial" charset="0"/>
                <a:cs typeface="Arial" charset="0"/>
              </a:rPr>
              <a:t>Methodological note:</a:t>
            </a:r>
            <a:r>
              <a:rPr lang="en-GB" sz="1273" dirty="0">
                <a:solidFill>
                  <a:srgbClr val="000000"/>
                </a:solidFill>
                <a:ea typeface="Arial" charset="0"/>
                <a:cs typeface="Arial" charset="0"/>
              </a:rPr>
              <a:t> due to the targeted nature of this survey, and lack of sampling frame for the total young core worker population, findings should be treated as </a:t>
            </a:r>
            <a:r>
              <a:rPr lang="en-GB" sz="1273" b="1" dirty="0">
                <a:solidFill>
                  <a:srgbClr val="000000"/>
                </a:solidFill>
                <a:ea typeface="Arial" charset="0"/>
                <a:cs typeface="Arial" charset="0"/>
              </a:rPr>
              <a:t>indicative</a:t>
            </a:r>
            <a:r>
              <a:rPr lang="en-GB" sz="1273" dirty="0">
                <a:solidFill>
                  <a:srgbClr val="000000"/>
                </a:solidFill>
                <a:ea typeface="Arial" charset="0"/>
                <a:cs typeface="Arial" charset="0"/>
              </a:rPr>
              <a:t> rather than representative</a:t>
            </a:r>
          </a:p>
        </p:txBody>
      </p:sp>
    </p:spTree>
    <p:extLst>
      <p:ext uri="{BB962C8B-B14F-4D97-AF65-F5344CB8AC3E}">
        <p14:creationId xmlns:p14="http://schemas.microsoft.com/office/powerpoint/2010/main" val="114184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
        <p:nvSpPr>
          <p:cNvPr id="8" name="Content Placeholder 7"/>
          <p:cNvSpPr>
            <a:spLocks noGrp="1"/>
          </p:cNvSpPr>
          <p:nvPr>
            <p:ph sz="quarter" idx="11"/>
          </p:nvPr>
        </p:nvSpPr>
        <p:spPr>
          <a:xfrm>
            <a:off x="644419" y="552061"/>
            <a:ext cx="7785746" cy="2727000"/>
          </a:xfrm>
        </p:spPr>
        <p:txBody>
          <a:bodyPr/>
          <a:lstStyle/>
          <a:p>
            <a:pPr lvl="1"/>
            <a:r>
              <a:rPr lang="en-GB" dirty="0"/>
              <a:t>Significant cohort (29%) of young core workers (21-30) are parents </a:t>
            </a:r>
          </a:p>
          <a:p>
            <a:pPr lvl="1"/>
            <a:r>
              <a:rPr lang="en-GB" dirty="0">
                <a:solidFill>
                  <a:srgbClr val="1D1D1D"/>
                </a:solidFill>
              </a:rPr>
              <a:t>Unions reporting that young parents are struggling to manage childcare and work</a:t>
            </a:r>
          </a:p>
          <a:p>
            <a:pPr lvl="1"/>
            <a:r>
              <a:rPr lang="en-GB" dirty="0"/>
              <a:t>Unions represent around 300,000 young parents – but we want to support even more</a:t>
            </a:r>
          </a:p>
          <a:p>
            <a:pPr lvl="1"/>
            <a:r>
              <a:rPr lang="en-GB" dirty="0"/>
              <a:t>Significant developments over the last decade include:</a:t>
            </a:r>
          </a:p>
          <a:p>
            <a:pPr lvl="2"/>
            <a:r>
              <a:rPr lang="en-GB" dirty="0"/>
              <a:t>Introduction of shared parental leave</a:t>
            </a:r>
          </a:p>
          <a:p>
            <a:pPr lvl="2"/>
            <a:r>
              <a:rPr lang="en-GB" dirty="0"/>
              <a:t>Increase in maternity leave from 26 weeks to 39 weeks</a:t>
            </a:r>
          </a:p>
          <a:p>
            <a:pPr lvl="2"/>
            <a:r>
              <a:rPr lang="en-GB" dirty="0"/>
              <a:t>Extension of unpaid parental leave</a:t>
            </a:r>
          </a:p>
          <a:p>
            <a:pPr lvl="2"/>
            <a:r>
              <a:rPr lang="en-GB" dirty="0"/>
              <a:t>Introduction of right to request flexible working</a:t>
            </a:r>
          </a:p>
          <a:p>
            <a:pPr lvl="1"/>
            <a:r>
              <a:rPr lang="en-GB" dirty="0">
                <a:solidFill>
                  <a:srgbClr val="1D1D1D"/>
                </a:solidFill>
              </a:rPr>
              <a:t>But these developments have fallen short of what is needed.  Rights are often inaccessible and poorly constructed</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
        <p:nvSpPr>
          <p:cNvPr id="8" name="Content Placeholder 7"/>
          <p:cNvSpPr>
            <a:spLocks noGrp="1"/>
          </p:cNvSpPr>
          <p:nvPr>
            <p:ph sz="quarter" idx="11"/>
          </p:nvPr>
        </p:nvSpPr>
        <p:spPr>
          <a:xfrm>
            <a:off x="644419" y="477415"/>
            <a:ext cx="7785746" cy="2727000"/>
          </a:xfrm>
        </p:spPr>
        <p:txBody>
          <a:bodyPr/>
          <a:lstStyle/>
          <a:p>
            <a:pPr lvl="1"/>
            <a:r>
              <a:rPr lang="en-GB" sz="1200" dirty="0"/>
              <a:t>Common working practices make managing childcare even more difficult</a:t>
            </a:r>
          </a:p>
          <a:p>
            <a:pPr lvl="2"/>
            <a:r>
              <a:rPr lang="en-GB" sz="1200" dirty="0"/>
              <a:t>Shift variability</a:t>
            </a:r>
          </a:p>
          <a:p>
            <a:pPr lvl="2"/>
            <a:r>
              <a:rPr lang="en-GB" sz="1200" dirty="0"/>
              <a:t>Not knowing when shifts will end</a:t>
            </a:r>
          </a:p>
          <a:p>
            <a:pPr lvl="2"/>
            <a:r>
              <a:rPr lang="en-GB" sz="1200" dirty="0"/>
              <a:t>Lack of advance notice of shifts</a:t>
            </a:r>
          </a:p>
          <a:p>
            <a:pPr lvl="1"/>
            <a:r>
              <a:rPr lang="en-GB" sz="1200" dirty="0"/>
              <a:t>Workplace culture is not supportive of young parents</a:t>
            </a:r>
          </a:p>
          <a:p>
            <a:pPr lvl="2"/>
            <a:r>
              <a:rPr lang="en-GB" sz="1200" dirty="0"/>
              <a:t>Employers see it as the individuals problem – and don’t speak to parents about policies that could help</a:t>
            </a:r>
          </a:p>
          <a:p>
            <a:pPr lvl="2"/>
            <a:r>
              <a:rPr lang="en-GB" sz="1200" dirty="0"/>
              <a:t>Worse and/or fewer shifts</a:t>
            </a:r>
          </a:p>
          <a:p>
            <a:pPr lvl="2"/>
            <a:r>
              <a:rPr lang="en-GB" sz="1200" dirty="0"/>
              <a:t>Put through disciplinary process</a:t>
            </a:r>
          </a:p>
          <a:p>
            <a:pPr lvl="1"/>
            <a:r>
              <a:rPr lang="en-GB" sz="1200" dirty="0"/>
              <a:t>Employment rights</a:t>
            </a:r>
          </a:p>
          <a:p>
            <a:pPr lvl="2"/>
            <a:r>
              <a:rPr lang="en-GB" sz="1200" dirty="0"/>
              <a:t>Inaccessible and inadequate</a:t>
            </a:r>
          </a:p>
          <a:p>
            <a:pPr lvl="2"/>
            <a:r>
              <a:rPr lang="en-GB" sz="1200" dirty="0"/>
              <a:t>Lack of awareness</a:t>
            </a:r>
          </a:p>
          <a:p>
            <a:pPr lvl="2"/>
            <a:endParaRPr lang="en-GB" sz="1200" dirty="0"/>
          </a:p>
        </p:txBody>
      </p:sp>
    </p:spTree>
    <p:extLst>
      <p:ext uri="{BB962C8B-B14F-4D97-AF65-F5344CB8AC3E}">
        <p14:creationId xmlns:p14="http://schemas.microsoft.com/office/powerpoint/2010/main" val="9143483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Shift variability means parents can’t plan</a:t>
            </a:r>
          </a:p>
        </p:txBody>
      </p:sp>
      <p:sp>
        <p:nvSpPr>
          <p:cNvPr id="3" name="Content Placeholder 2"/>
          <p:cNvSpPr>
            <a:spLocks noGrp="1"/>
          </p:cNvSpPr>
          <p:nvPr>
            <p:ph sz="quarter" idx="11"/>
          </p:nvPr>
        </p:nvSpPr>
        <p:spPr>
          <a:xfrm>
            <a:off x="706582" y="1238596"/>
            <a:ext cx="7764087" cy="3233652"/>
          </a:xfrm>
        </p:spPr>
        <p:txBody>
          <a:bodyPr/>
          <a:lstStyle/>
          <a:p>
            <a:r>
              <a:rPr lang="en-GB" dirty="0"/>
              <a:t>What does variability look like:</a:t>
            </a:r>
          </a:p>
          <a:p>
            <a:pPr marL="501750" lvl="1" indent="-285750"/>
            <a:r>
              <a:rPr lang="en-GB" dirty="0"/>
              <a:t>Not being able to finish on time, shifts changed at short notice, given their rota less than a week ahead of time, requests for overtime</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26% of young working parents have had their shifts changed at short notice</a:t>
            </a:r>
          </a:p>
          <a:p>
            <a:pPr marL="285750" indent="-285750">
              <a:buFont typeface="Arial" panose="020B0604020202020204" pitchFamily="34" charset="0"/>
              <a:buChar char="•"/>
            </a:pPr>
            <a:r>
              <a:rPr lang="en-GB" sz="1200" dirty="0"/>
              <a:t>19% of parents being given their rota less than a week in advance</a:t>
            </a:r>
          </a:p>
          <a:p>
            <a:pPr marL="285750" indent="-285750">
              <a:buFont typeface="Arial" panose="020B0604020202020204" pitchFamily="34" charset="0"/>
              <a:buChar char="•"/>
            </a:pPr>
            <a:endParaRPr lang="en-GB" dirty="0"/>
          </a:p>
          <a:p>
            <a:pPr marL="0" lvl="1" indent="0">
              <a:buNone/>
            </a:pPr>
            <a:r>
              <a:rPr lang="en-GB" dirty="0"/>
              <a:t>	</a:t>
            </a:r>
          </a:p>
        </p:txBody>
      </p:sp>
      <p:pic>
        <p:nvPicPr>
          <p:cNvPr id="4" name="Picture 3"/>
          <p:cNvPicPr>
            <a:picLocks noChangeAspect="1"/>
          </p:cNvPicPr>
          <p:nvPr/>
        </p:nvPicPr>
        <p:blipFill>
          <a:blip r:embed="rId3"/>
          <a:stretch>
            <a:fillRect/>
          </a:stretch>
        </p:blipFill>
        <p:spPr>
          <a:xfrm>
            <a:off x="6082947" y="2544709"/>
            <a:ext cx="2962420" cy="1759633"/>
          </a:xfrm>
          <a:prstGeom prst="rect">
            <a:avLst/>
          </a:prstGeom>
        </p:spPr>
      </p:pic>
      <p:pic>
        <p:nvPicPr>
          <p:cNvPr id="5" name="Picture 4"/>
          <p:cNvPicPr>
            <a:picLocks noChangeAspect="1"/>
          </p:cNvPicPr>
          <p:nvPr/>
        </p:nvPicPr>
        <p:blipFill>
          <a:blip r:embed="rId4"/>
          <a:stretch>
            <a:fillRect/>
          </a:stretch>
        </p:blipFill>
        <p:spPr>
          <a:xfrm>
            <a:off x="2690581" y="3244506"/>
            <a:ext cx="2817668" cy="1592595"/>
          </a:xfrm>
          <a:prstGeom prst="rect">
            <a:avLst/>
          </a:prstGeom>
        </p:spPr>
      </p:pic>
      <p:pic>
        <p:nvPicPr>
          <p:cNvPr id="6" name="Picture 5"/>
          <p:cNvPicPr>
            <a:picLocks noChangeAspect="1"/>
          </p:cNvPicPr>
          <p:nvPr/>
        </p:nvPicPr>
        <p:blipFill>
          <a:blip r:embed="rId5"/>
          <a:stretch>
            <a:fillRect/>
          </a:stretch>
        </p:blipFill>
        <p:spPr>
          <a:xfrm>
            <a:off x="6162675" y="-44955"/>
            <a:ext cx="2981325" cy="809625"/>
          </a:xfrm>
          <a:prstGeom prst="rect">
            <a:avLst/>
          </a:prstGeom>
        </p:spPr>
      </p:pic>
    </p:spTree>
    <p:extLst>
      <p:ext uri="{BB962C8B-B14F-4D97-AF65-F5344CB8AC3E}">
        <p14:creationId xmlns:p14="http://schemas.microsoft.com/office/powerpoint/2010/main" val="336857495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Employer indifference</a:t>
            </a:r>
          </a:p>
        </p:txBody>
      </p:sp>
      <p:sp>
        <p:nvSpPr>
          <p:cNvPr id="3" name="Content Placeholder 2"/>
          <p:cNvSpPr>
            <a:spLocks noGrp="1"/>
          </p:cNvSpPr>
          <p:nvPr>
            <p:ph sz="quarter" idx="11"/>
          </p:nvPr>
        </p:nvSpPr>
        <p:spPr>
          <a:xfrm>
            <a:off x="706582" y="1238595"/>
            <a:ext cx="7764087" cy="3601259"/>
          </a:xfrm>
        </p:spPr>
        <p:txBody>
          <a:bodyPr/>
          <a:lstStyle/>
          <a:p>
            <a:pPr marL="285750" indent="-285750">
              <a:buFont typeface="Arial" panose="020B0604020202020204" pitchFamily="34" charset="0"/>
              <a:buChar char="•"/>
            </a:pPr>
            <a:r>
              <a:rPr lang="en-GB" dirty="0"/>
              <a:t>Employers are not speaking to their staff about childcare needs.  They’re not keeping up with changing attitudes amongst young parents.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Nearly a quarter (24%) of young parents in our survey did not feel that their employer does anything to accommodate their childcare needs. </a:t>
            </a:r>
            <a:endParaRPr lang="en-GB" dirty="0"/>
          </a:p>
          <a:p>
            <a:pPr marL="285750" indent="-285750">
              <a:buFont typeface="Arial" panose="020B0604020202020204" pitchFamily="34" charset="0"/>
              <a:buChar char="•"/>
            </a:pPr>
            <a:r>
              <a:rPr lang="en-GB" dirty="0"/>
              <a:t>51% of young parents have an employer who has never spoken to them about policies that exist to help them better balance work with childcare</a:t>
            </a:r>
          </a:p>
          <a:p>
            <a:pPr marL="285750" indent="-285750">
              <a:buFont typeface="Arial" panose="020B0604020202020204" pitchFamily="34" charset="0"/>
              <a:buChar char="•"/>
            </a:pPr>
            <a:endParaRPr lang="en-GB" dirty="0"/>
          </a:p>
          <a:p>
            <a:pPr marL="0" lvl="1" indent="0">
              <a:buNone/>
            </a:pPr>
            <a:r>
              <a:rPr lang="en-GB" dirty="0"/>
              <a:t>	</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289267" y="3554139"/>
            <a:ext cx="2309091" cy="1107141"/>
          </a:xfrm>
          <a:prstGeom prst="rect">
            <a:avLst/>
          </a:prstGeom>
        </p:spPr>
      </p:pic>
      <p:pic>
        <p:nvPicPr>
          <p:cNvPr id="4" name="Picture 3"/>
          <p:cNvPicPr>
            <a:picLocks noChangeAspect="1"/>
          </p:cNvPicPr>
          <p:nvPr/>
        </p:nvPicPr>
        <p:blipFill>
          <a:blip r:embed="rId4"/>
          <a:stretch>
            <a:fillRect/>
          </a:stretch>
        </p:blipFill>
        <p:spPr>
          <a:xfrm>
            <a:off x="4181042" y="3375567"/>
            <a:ext cx="4880957" cy="1464287"/>
          </a:xfrm>
          <a:prstGeom prst="rect">
            <a:avLst/>
          </a:prstGeom>
        </p:spPr>
      </p:pic>
    </p:spTree>
    <p:extLst>
      <p:ext uri="{BB962C8B-B14F-4D97-AF65-F5344CB8AC3E}">
        <p14:creationId xmlns:p14="http://schemas.microsoft.com/office/powerpoint/2010/main" val="11190985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Stigma of flexibility and repercussions of asking for support</a:t>
            </a:r>
          </a:p>
        </p:txBody>
      </p:sp>
      <p:sp>
        <p:nvSpPr>
          <p:cNvPr id="3" name="Content Placeholder 2"/>
          <p:cNvSpPr>
            <a:spLocks noGrp="1"/>
          </p:cNvSpPr>
          <p:nvPr>
            <p:ph sz="quarter" idx="11"/>
          </p:nvPr>
        </p:nvSpPr>
        <p:spPr>
          <a:xfrm>
            <a:off x="706582" y="1238595"/>
            <a:ext cx="7764087" cy="3601259"/>
          </a:xfrm>
        </p:spPr>
        <p:txBody>
          <a:bodyPr/>
          <a:lstStyle/>
          <a:p>
            <a:pPr marL="285750" indent="-285750">
              <a:buFont typeface="Arial" panose="020B0604020202020204" pitchFamily="34" charset="0"/>
              <a:buChar char="•"/>
            </a:pPr>
            <a:r>
              <a:rPr lang="en-GB" dirty="0"/>
              <a:t>Parents are afraid to ask for help – for well founded reasons!</a:t>
            </a:r>
          </a:p>
          <a:p>
            <a:pPr marL="285750" indent="-285750">
              <a:buFont typeface="Arial" panose="020B0604020202020204" pitchFamily="34" charset="0"/>
              <a:buChar char="•"/>
            </a:pPr>
            <a:r>
              <a:rPr lang="en-GB" dirty="0"/>
              <a:t>Over a third of young parents felt stigmatised at work as a result of needing flexibility to help manage childcare </a:t>
            </a:r>
          </a:p>
          <a:p>
            <a:pPr marL="285750" indent="-285750">
              <a:buFont typeface="Arial" panose="020B0604020202020204" pitchFamily="34" charset="0"/>
              <a:buChar char="•"/>
            </a:pPr>
            <a:r>
              <a:rPr lang="en-GB" dirty="0"/>
              <a:t>42% of young parents feel penalised at work when they need flexibility:</a:t>
            </a:r>
          </a:p>
          <a:p>
            <a:pPr marL="501750" lvl="1" indent="-285750"/>
            <a:r>
              <a:rPr lang="en-GB" dirty="0"/>
              <a:t>Fewer hours</a:t>
            </a:r>
          </a:p>
          <a:p>
            <a:pPr marL="501750" lvl="1" indent="-285750"/>
            <a:r>
              <a:rPr lang="en-GB" dirty="0"/>
              <a:t>Worse shifts</a:t>
            </a:r>
          </a:p>
          <a:p>
            <a:pPr marL="501750" lvl="1" indent="-285750"/>
            <a:r>
              <a:rPr lang="en-GB" dirty="0"/>
              <a:t>Loss of job</a:t>
            </a:r>
          </a:p>
          <a:p>
            <a:endParaRPr lang="en-GB" dirty="0"/>
          </a:p>
          <a:p>
            <a:pPr marL="0" lvl="1" indent="0">
              <a:buNone/>
            </a:pPr>
            <a:r>
              <a:rPr lang="en-GB" dirty="0"/>
              <a:t>	</a:t>
            </a:r>
          </a:p>
        </p:txBody>
      </p:sp>
      <p:pic>
        <p:nvPicPr>
          <p:cNvPr id="4" name="Picture 3"/>
          <p:cNvPicPr>
            <a:picLocks noChangeAspect="1"/>
          </p:cNvPicPr>
          <p:nvPr/>
        </p:nvPicPr>
        <p:blipFill>
          <a:blip r:embed="rId3"/>
          <a:stretch>
            <a:fillRect/>
          </a:stretch>
        </p:blipFill>
        <p:spPr>
          <a:xfrm>
            <a:off x="6832802" y="2568244"/>
            <a:ext cx="2311198" cy="1825405"/>
          </a:xfrm>
          <a:prstGeom prst="rect">
            <a:avLst/>
          </a:prstGeom>
        </p:spPr>
      </p:pic>
    </p:spTree>
    <p:extLst>
      <p:ext uri="{BB962C8B-B14F-4D97-AF65-F5344CB8AC3E}">
        <p14:creationId xmlns:p14="http://schemas.microsoft.com/office/powerpoint/2010/main" val="26796331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TUC layouts">
  <a:themeElements>
    <a:clrScheme name="TUC Aubergine">
      <a:dk1>
        <a:srgbClr val="1D1D1D"/>
      </a:dk1>
      <a:lt1>
        <a:srgbClr val="FFFFFF"/>
      </a:lt1>
      <a:dk2>
        <a:srgbClr val="999999"/>
      </a:dk2>
      <a:lt2>
        <a:srgbClr val="CCCCCC"/>
      </a:lt2>
      <a:accent1>
        <a:srgbClr val="8F2F68"/>
      </a:accent1>
      <a:accent2>
        <a:srgbClr val="63184B"/>
      </a:accent2>
      <a:accent3>
        <a:srgbClr val="D8BF22"/>
      </a:accent3>
      <a:accent4>
        <a:srgbClr val="867B49"/>
      </a:accent4>
      <a:accent5>
        <a:srgbClr val="3EADB6"/>
      </a:accent5>
      <a:accent6>
        <a:srgbClr val="457178"/>
      </a:accent6>
      <a:hlink>
        <a:srgbClr val="1D1D1D"/>
      </a:hlink>
      <a:folHlink>
        <a:srgbClr val="1D1D1D"/>
      </a:folHlink>
    </a:clrScheme>
    <a:fontScheme name="TUC table">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7800" indent="-177800">
          <a:lnSpc>
            <a:spcPct val="113000"/>
          </a:lnSpc>
          <a:spcAft>
            <a:spcPts val="60"/>
          </a:spcAft>
          <a:buFont typeface="Wingdings"/>
          <a:buChar char="n"/>
          <a:defRPr sz="1600" dirty="0" smtClean="0"/>
        </a:defPPr>
      </a:lstStyle>
    </a:txDef>
  </a:objectDefaults>
  <a:extraClrSchemeLst/>
</a:theme>
</file>

<file path=ppt/theme/theme2.xml><?xml version="1.0" encoding="utf-8"?>
<a:theme xmlns:a="http://schemas.openxmlformats.org/drawingml/2006/main" name="1_Main presentation slide master">
  <a:themeElements>
    <a:clrScheme name="BRITAINTHINKS">
      <a:dk1>
        <a:srgbClr val="000000"/>
      </a:dk1>
      <a:lt1>
        <a:srgbClr val="FFFFFF"/>
      </a:lt1>
      <a:dk2>
        <a:srgbClr val="006DA6"/>
      </a:dk2>
      <a:lt2>
        <a:srgbClr val="6D6E71"/>
      </a:lt2>
      <a:accent1>
        <a:srgbClr val="DFDFDF"/>
      </a:accent1>
      <a:accent2>
        <a:srgbClr val="309296"/>
      </a:accent2>
      <a:accent3>
        <a:srgbClr val="533A67"/>
      </a:accent3>
      <a:accent4>
        <a:srgbClr val="E5AB25"/>
      </a:accent4>
      <a:accent5>
        <a:srgbClr val="781517"/>
      </a:accent5>
      <a:accent6>
        <a:srgbClr val="2A5D3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defPPr marL="365125" indent="-342900" algn="ctr">
          <a:spcBef>
            <a:spcPts val="1800"/>
          </a:spcBef>
          <a:spcAft>
            <a:spcPts val="600"/>
          </a:spcAft>
          <a:buFont typeface="Arial" charset="0"/>
          <a:buChar char="•"/>
          <a:defRPr sz="2200" dirty="0" err="1" smtClean="0">
            <a:solidFill>
              <a:schemeClr val="tx1"/>
            </a:solidFill>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buClr>
            <a:schemeClr val="tx2"/>
          </a:buClr>
          <a:defRPr sz="3200" smtClean="0">
            <a:latin typeface="Arial" charset="0"/>
            <a:ea typeface="Arial" charset="0"/>
            <a:cs typeface="Arial" charset="0"/>
          </a:defRPr>
        </a:defPPr>
      </a:lstStyle>
    </a:txDef>
  </a:objectDefaults>
  <a:extraClrSchemeLst/>
</a:theme>
</file>

<file path=ppt/theme/theme3.xml><?xml version="1.0" encoding="utf-8"?>
<a:theme xmlns:a="http://schemas.openxmlformats.org/drawingml/2006/main" name="1_TUC layouts">
  <a:themeElements>
    <a:clrScheme name="Custom 17">
      <a:dk1>
        <a:srgbClr val="1D1D1D"/>
      </a:dk1>
      <a:lt1>
        <a:srgbClr val="FFFFFF"/>
      </a:lt1>
      <a:dk2>
        <a:srgbClr val="999999"/>
      </a:dk2>
      <a:lt2>
        <a:srgbClr val="CCCCCC"/>
      </a:lt2>
      <a:accent1>
        <a:srgbClr val="3EADB6"/>
      </a:accent1>
      <a:accent2>
        <a:srgbClr val="457178"/>
      </a:accent2>
      <a:accent3>
        <a:srgbClr val="D8BF22"/>
      </a:accent3>
      <a:accent4>
        <a:srgbClr val="867B49"/>
      </a:accent4>
      <a:accent5>
        <a:srgbClr val="8F2F68"/>
      </a:accent5>
      <a:accent6>
        <a:srgbClr val="63184B"/>
      </a:accent6>
      <a:hlink>
        <a:srgbClr val="1D1D1D"/>
      </a:hlink>
      <a:folHlink>
        <a:srgbClr val="1D1D1D"/>
      </a:folHlink>
    </a:clrScheme>
    <a:fontScheme name="TUC table">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7800" indent="-177800">
          <a:lnSpc>
            <a:spcPct val="113000"/>
          </a:lnSpc>
          <a:spcAft>
            <a:spcPts val="60"/>
          </a:spcAft>
          <a:buFont typeface="Wingdings"/>
          <a:buChar char="n"/>
          <a:defRPr sz="1600" dirty="0" smtClean="0"/>
        </a:defPPr>
      </a:lstStyle>
    </a:txDef>
  </a:objectDefaults>
  <a:extraClrSchemeLst/>
</a:theme>
</file>

<file path=ppt/theme/theme4.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1210</TotalTime>
  <Words>2430</Words>
  <Application>Microsoft Office PowerPoint</Application>
  <PresentationFormat>On-screen Show (16:9)</PresentationFormat>
  <Paragraphs>302</Paragraphs>
  <Slides>35</Slides>
  <Notes>31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Segoe UI Light</vt:lpstr>
      <vt:lpstr>Arial</vt:lpstr>
      <vt:lpstr>Courier New</vt:lpstr>
      <vt:lpstr>Segoe UI</vt:lpstr>
      <vt:lpstr>Wingdings</vt:lpstr>
      <vt:lpstr>Futura Medium</vt:lpstr>
      <vt:lpstr>Rockwell</vt:lpstr>
      <vt:lpstr>Symbol</vt:lpstr>
      <vt:lpstr>TUC layouts</vt:lpstr>
      <vt:lpstr>1_Main presentation slide master</vt:lpstr>
      <vt:lpstr>1_TUC layouts</vt:lpstr>
      <vt:lpstr>Better jobs for mums and dads</vt:lpstr>
      <vt:lpstr>PowerPoint Presentation</vt:lpstr>
      <vt:lpstr>PowerPoint Presentation</vt:lpstr>
      <vt:lpstr>PowerPoint Presentation</vt:lpstr>
      <vt:lpstr>           </vt:lpstr>
      <vt:lpstr>           </vt:lpstr>
      <vt:lpstr>Shift variability means parents can’t plan</vt:lpstr>
      <vt:lpstr>Employer indifference</vt:lpstr>
      <vt:lpstr>Stigma of flexibility and repercussions of asking for support</vt:lpstr>
      <vt:lpstr>The fatherhood penalty</vt:lpstr>
      <vt:lpstr>Vindictive behaviour from line managers</vt:lpstr>
      <vt:lpstr>      Most young parents (58%) feel they know little or nothing about what legal rights they have at work to help them balance work with childcare</vt:lpstr>
      <vt:lpstr>Coping strategies have a time and financial penalty…</vt:lpstr>
      <vt:lpstr>Impact on young parents</vt:lpstr>
      <vt:lpstr>Working practices</vt:lpstr>
      <vt:lpstr>Cultural shift</vt:lpstr>
      <vt:lpstr>Enhancing employment rights</vt:lpstr>
      <vt:lpstr>PowerPoint Presentation</vt:lpstr>
      <vt:lpstr>Gender Pay Gap Information Regulations</vt:lpstr>
      <vt:lpstr>Overview</vt:lpstr>
      <vt:lpstr>Who do the Regulations apply to?</vt:lpstr>
      <vt:lpstr>*Who is a relevant employee?</vt:lpstr>
      <vt:lpstr>What has to be reported?</vt:lpstr>
      <vt:lpstr>Reporting – how often and when?</vt:lpstr>
      <vt:lpstr>How is “ordinary” pay defined?</vt:lpstr>
      <vt:lpstr>What is not included in pay definition?</vt:lpstr>
      <vt:lpstr>How is bonus pay defined?</vt:lpstr>
      <vt:lpstr>How to calculate hourly pay?</vt:lpstr>
      <vt:lpstr>Worked example</vt:lpstr>
      <vt:lpstr>Where and how is the info published?</vt:lpstr>
      <vt:lpstr>Future review/evaluation</vt:lpstr>
      <vt:lpstr>Benefits</vt:lpstr>
      <vt:lpstr>Weaknesses</vt:lpstr>
      <vt:lpstr>Union case studies</vt:lpstr>
      <vt:lpstr>PowerPoint Presentation</vt:lpstr>
    </vt:vector>
  </TitlesOfParts>
  <Manager>Rob Saunders</Manager>
  <Company>TUC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TUC Template</dc:title>
  <dc:creator>TUC</dc:creator>
  <cp:lastModifiedBy>James Harrison</cp:lastModifiedBy>
  <cp:revision>510</cp:revision>
  <dcterms:created xsi:type="dcterms:W3CDTF">2009-11-25T14:32:06Z</dcterms:created>
  <dcterms:modified xsi:type="dcterms:W3CDTF">2017-10-06T09:34:36Z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4</vt:i4>
  </property>
</Properties>
</file>